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76" r:id="rId3"/>
    <p:sldId id="297" r:id="rId4"/>
    <p:sldId id="298" r:id="rId5"/>
    <p:sldId id="299" r:id="rId6"/>
    <p:sldId id="315" r:id="rId7"/>
    <p:sldId id="316" r:id="rId8"/>
    <p:sldId id="317" r:id="rId9"/>
    <p:sldId id="318" r:id="rId10"/>
    <p:sldId id="320" r:id="rId11"/>
    <p:sldId id="321" r:id="rId12"/>
    <p:sldId id="322" r:id="rId13"/>
    <p:sldId id="319" r:id="rId14"/>
    <p:sldId id="324" r:id="rId15"/>
    <p:sldId id="323" r:id="rId16"/>
    <p:sldId id="325" r:id="rId17"/>
    <p:sldId id="327" r:id="rId18"/>
    <p:sldId id="326" r:id="rId19"/>
    <p:sldId id="311" r:id="rId20"/>
    <p:sldId id="300" r:id="rId21"/>
    <p:sldId id="313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E2FBBF7-2FCC-4A6A-8790-6CFC7B893313}">
          <p14:sldIdLst>
            <p14:sldId id="276"/>
            <p14:sldId id="297"/>
            <p14:sldId id="298"/>
            <p14:sldId id="299"/>
            <p14:sldId id="315"/>
            <p14:sldId id="316"/>
            <p14:sldId id="317"/>
            <p14:sldId id="318"/>
            <p14:sldId id="320"/>
            <p14:sldId id="321"/>
            <p14:sldId id="322"/>
            <p14:sldId id="319"/>
            <p14:sldId id="324"/>
            <p14:sldId id="323"/>
            <p14:sldId id="325"/>
            <p14:sldId id="327"/>
            <p14:sldId id="326"/>
            <p14:sldId id="311"/>
            <p14:sldId id="30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C7CE25-F4E5-49D5-8FF4-92E486AF2DB4}">
  <a:tblStyle styleId="{30C7CE25-F4E5-49D5-8FF4-92E486AF2D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93238" autoAdjust="0"/>
  </p:normalViewPr>
  <p:slideViewPr>
    <p:cSldViewPr snapToGrid="0">
      <p:cViewPr varScale="1">
        <p:scale>
          <a:sx n="95" d="100"/>
          <a:sy n="95" d="100"/>
        </p:scale>
        <p:origin x="1049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5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179" y="331076"/>
            <a:ext cx="446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CS/EE/ME 75(a)</a:t>
            </a:r>
          </a:p>
          <a:p>
            <a:pPr algn="ctr"/>
            <a:r>
              <a:rPr lang="en-US" sz="1800" dirty="0" smtClean="0"/>
              <a:t>Nov. </a:t>
            </a:r>
            <a:r>
              <a:rPr lang="en-US" sz="1800" dirty="0"/>
              <a:t>5</a:t>
            </a:r>
            <a:r>
              <a:rPr lang="en-US" sz="1800" dirty="0" smtClean="0"/>
              <a:t>, 2018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7397" y="1481958"/>
            <a:ext cx="67791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Today:</a:t>
            </a:r>
          </a:p>
          <a:p>
            <a:pPr marL="457200" lvl="4" indent="-169863">
              <a:buFont typeface="Arial" panose="020B0604020202020204" pitchFamily="34" charset="0"/>
              <a:buChar char="•"/>
            </a:pPr>
            <a:r>
              <a:rPr lang="en-US" sz="2000" dirty="0" smtClean="0"/>
              <a:t>Requirements/Specifications</a:t>
            </a:r>
            <a:endParaRPr lang="en-US" sz="2000" dirty="0" smtClean="0"/>
          </a:p>
          <a:p>
            <a:pPr marL="457200" lvl="4" indent="-169863">
              <a:buFont typeface="Arial" panose="020B0604020202020204" pitchFamily="34" charset="0"/>
              <a:buChar char="•"/>
            </a:pPr>
            <a:r>
              <a:rPr lang="en-US" sz="2000" dirty="0" smtClean="0"/>
              <a:t>Generate/Evaluate Alternatives</a:t>
            </a:r>
          </a:p>
          <a:p>
            <a:pPr marL="457200" lvl="4" indent="-169863">
              <a:buFont typeface="Arial" panose="020B0604020202020204" pitchFamily="34" charset="0"/>
              <a:buChar char="•"/>
            </a:pPr>
            <a:r>
              <a:rPr lang="en-US" sz="2000" dirty="0" smtClean="0"/>
              <a:t>Homework</a:t>
            </a:r>
          </a:p>
          <a:p>
            <a:pPr marL="457200" lvl="6" indent="-16986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ix.polytechnique.fr/~golden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06" y="1115334"/>
            <a:ext cx="3023183" cy="18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4990" y="378373"/>
            <a:ext cx="4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 Architecture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68" y="1242061"/>
            <a:ext cx="857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nteractions with environment and other systems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Interfaces between components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Socio-Technical Aspects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Behaviors and Dynamics of the various elements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Multiple Views of the system (from energy usage, information usage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 descr="http://www.lix.polytechnique.fr/~golden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805" y="-4406981"/>
            <a:ext cx="21007426" cy="23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ix.polytechnique.fr/~golden/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4"/>
          <a:stretch/>
        </p:blipFill>
        <p:spPr bwMode="auto">
          <a:xfrm>
            <a:off x="4045931" y="2852500"/>
            <a:ext cx="3364865" cy="105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990" y="378373"/>
            <a:ext cx="4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 Architecture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68" y="1242061"/>
            <a:ext cx="857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Multiple Views of the system (from energy usage, information usage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 descr="http://www.lix.polytechnique.fr/~golden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805" y="-4406981"/>
            <a:ext cx="21007426" cy="23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lix.polytechnique.fr/~golden/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90" y="1737360"/>
            <a:ext cx="5194712" cy="33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780"/>
          <a:stretch/>
        </p:blipFill>
        <p:spPr>
          <a:xfrm>
            <a:off x="940633" y="161144"/>
            <a:ext cx="7172128" cy="49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Structured Design Method(s)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04" y="1152525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Recognition of a Need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004" y="2066267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Problem Definition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004" y="2980009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Solution Generation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03" y="3849084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Analysis &amp; Optimization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2583570" y="1657022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139" y="2589810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0651" y="3491075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9338" y="4380513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9338" y="475724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4338" y="4504995"/>
            <a:ext cx="1966748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Prototyping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71086" y="473129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00241" y="470698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63001" y="4709620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3943" y="470042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2817" y="1860331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Clarification of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Requirements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7114" y="2325414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43" y="2797057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Evaluate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Create Details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27331" y="3214852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5533696" y="1986455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528438" y="2895606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140194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Solutions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779" y="612429"/>
            <a:ext cx="7709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7">
              <a:spcAft>
                <a:spcPts val="600"/>
              </a:spcAft>
            </a:pPr>
            <a:r>
              <a:rPr lang="en-US" sz="2200" dirty="0" smtClean="0"/>
              <a:t>Goal: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Create as many distinct solutions as possible.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Create many possible alternative rearrangement of components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Organize alternatives for future evaluations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Classify alternatives</a:t>
            </a:r>
          </a:p>
          <a:p>
            <a:pPr lvl="8">
              <a:spcAft>
                <a:spcPts val="600"/>
              </a:spcAft>
            </a:pPr>
            <a:endParaRPr lang="en-US" sz="1800" dirty="0" smtClean="0"/>
          </a:p>
          <a:p>
            <a:pPr lvl="6">
              <a:spcAft>
                <a:spcPts val="600"/>
              </a:spcAft>
            </a:pPr>
            <a:r>
              <a:rPr lang="en-US" sz="2200" dirty="0" smtClean="0"/>
              <a:t>Morphology Chart </a:t>
            </a:r>
            <a:r>
              <a:rPr lang="en-US" sz="1800" dirty="0" smtClean="0"/>
              <a:t>(best for electromechanical design problems)</a:t>
            </a:r>
            <a:r>
              <a:rPr lang="en-US" sz="2200" dirty="0" smtClean="0"/>
              <a:t>: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Required functions/features along rows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Different design alternatives and combinations </a:t>
            </a:r>
            <a:r>
              <a:rPr lang="en-US" sz="1600" dirty="0"/>
              <a:t>a</a:t>
            </a:r>
            <a:r>
              <a:rPr lang="en-US" sz="1600" dirty="0" smtClean="0"/>
              <a:t>long rows.</a:t>
            </a:r>
          </a:p>
          <a:p>
            <a:pPr marL="630238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Phrases or sketches to capture the </a:t>
            </a:r>
            <a:r>
              <a:rPr lang="en-US" sz="1600" dirty="0" smtClean="0"/>
              <a:t>concept</a:t>
            </a:r>
          </a:p>
          <a:p>
            <a:pPr marL="457200" lvl="6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Sometimes other alternatives, such as concept diagrams or classification trees, are better suited to a given problem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80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kid.io.tudelft.nl/WikID/images/8/80/DDG-2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2" y="328586"/>
            <a:ext cx="7986900" cy="46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8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97" t="12678" r="4936" b="10563"/>
          <a:stretch/>
        </p:blipFill>
        <p:spPr>
          <a:xfrm rot="10800000">
            <a:off x="4215982" y="636143"/>
            <a:ext cx="4714707" cy="4013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954" y="376386"/>
            <a:ext cx="3970350" cy="45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06" t="51700" r="5992"/>
          <a:stretch/>
        </p:blipFill>
        <p:spPr>
          <a:xfrm rot="10740000">
            <a:off x="70159" y="692520"/>
            <a:ext cx="4569296" cy="3718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173" t="12513" r="7903" b="49738"/>
          <a:stretch/>
        </p:blipFill>
        <p:spPr>
          <a:xfrm rot="10800000">
            <a:off x="4568189" y="996842"/>
            <a:ext cx="4257269" cy="29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1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06" y="324852"/>
            <a:ext cx="45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Homework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46418" y="1340896"/>
            <a:ext cx="68622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 a </a:t>
            </a:r>
            <a:r>
              <a:rPr lang="en-US" b="1" i="1" dirty="0" smtClean="0"/>
              <a:t>Team </a:t>
            </a:r>
            <a:r>
              <a:rPr lang="en-US" dirty="0" err="1" smtClean="0"/>
              <a:t>GOTChA</a:t>
            </a:r>
            <a:r>
              <a:rPr lang="en-US" dirty="0" smtClean="0"/>
              <a:t> chart for your team’s project.</a:t>
            </a:r>
          </a:p>
          <a:p>
            <a:endParaRPr lang="en-US" dirty="0"/>
          </a:p>
          <a:p>
            <a:r>
              <a:rPr lang="en-US" dirty="0" smtClean="0"/>
              <a:t>Structured Design Artifacts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Objective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 of Requirements &amp;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Morphology Chart for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GOTChA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Charts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aseline="0" dirty="0" smtClean="0"/>
              <a:t>(for developers and managers)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02575"/>
            <a:ext cx="2739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/>
              <a:t>GOTChA</a:t>
            </a:r>
            <a:r>
              <a:rPr lang="en-US" sz="2400" dirty="0" smtClean="0"/>
              <a:t> :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G</a:t>
            </a:r>
            <a:r>
              <a:rPr lang="en-US" sz="2000" dirty="0" smtClean="0"/>
              <a:t>oals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O</a:t>
            </a:r>
            <a:r>
              <a:rPr lang="en-US" sz="2000" dirty="0" smtClean="0"/>
              <a:t>bjectives 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T</a:t>
            </a:r>
            <a:r>
              <a:rPr lang="en-US" sz="2000" dirty="0" smtClean="0"/>
              <a:t>echnical </a:t>
            </a:r>
            <a:r>
              <a:rPr lang="en-US" sz="2000" b="1" dirty="0" smtClean="0"/>
              <a:t>Ch</a:t>
            </a:r>
            <a:r>
              <a:rPr lang="en-US" sz="2000" dirty="0" smtClean="0"/>
              <a:t>allenges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</a:t>
            </a:r>
            <a:r>
              <a:rPr lang="en-US" sz="2000" dirty="0" smtClean="0"/>
              <a:t>pproach</a:t>
            </a:r>
            <a:endParaRPr lang="en-US" sz="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61338" y="1285008"/>
            <a:ext cx="377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Use a </a:t>
            </a:r>
            <a:r>
              <a:rPr lang="en-US" sz="2000" i="1" dirty="0" smtClean="0"/>
              <a:t>Quad Chart </a:t>
            </a:r>
            <a:r>
              <a:rPr lang="en-US" sz="2000" dirty="0" smtClean="0"/>
              <a:t>structure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00855" y="1939159"/>
            <a:ext cx="3942" cy="294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28841" y="1937841"/>
            <a:ext cx="3942" cy="294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00855" y="1939159"/>
            <a:ext cx="5827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0855" y="4888620"/>
            <a:ext cx="5827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00855" y="3210899"/>
            <a:ext cx="5827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50472" y="1937841"/>
            <a:ext cx="3942" cy="295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2095" y="1982517"/>
            <a:ext cx="2538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Goals: </a:t>
            </a:r>
            <a:r>
              <a:rPr lang="en-US" dirty="0" smtClean="0"/>
              <a:t>high level description of main goal(s) and desired results of the project/effort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40270" y="3253922"/>
            <a:ext cx="2538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Objectives: </a:t>
            </a:r>
            <a:r>
              <a:rPr lang="en-US" dirty="0" smtClean="0"/>
              <a:t>list of objectives required to meet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Obj. 1: </a:t>
            </a:r>
            <a:r>
              <a:rPr lang="en-US" i="1" dirty="0" smtClean="0"/>
              <a:t>&lt;</a:t>
            </a:r>
            <a:r>
              <a:rPr lang="en-US" i="1" dirty="0" err="1" smtClean="0"/>
              <a:t>obj</a:t>
            </a:r>
            <a:r>
              <a:rPr lang="en-US" i="1" dirty="0" smtClean="0"/>
              <a:t> &gt; &lt; date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Obj. 2: </a:t>
            </a:r>
            <a:r>
              <a:rPr lang="en-US" dirty="0" smtClean="0"/>
              <a:t>&lt;</a:t>
            </a:r>
            <a:r>
              <a:rPr lang="en-US" i="1" dirty="0" err="1" smtClean="0"/>
              <a:t>obj</a:t>
            </a:r>
            <a:r>
              <a:rPr lang="en-US" i="1" dirty="0" smtClean="0"/>
              <a:t>&gt; &lt; date &gt; 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792535" y="3280192"/>
            <a:ext cx="2874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Approach: </a:t>
            </a:r>
            <a:r>
              <a:rPr lang="en-US" dirty="0" smtClean="0"/>
              <a:t>list of proposed methods to realize goals/objectives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Act. 1</a:t>
            </a:r>
            <a:r>
              <a:rPr lang="en-US" b="1" dirty="0" smtClean="0"/>
              <a:t>: </a:t>
            </a:r>
            <a:r>
              <a:rPr lang="en-US" dirty="0" smtClean="0"/>
              <a:t>&lt; build a model 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Act. 2</a:t>
            </a:r>
            <a:r>
              <a:rPr lang="en-US" b="1" dirty="0" smtClean="0"/>
              <a:t>:</a:t>
            </a:r>
            <a:r>
              <a:rPr lang="en-US" b="1" i="1" dirty="0" smtClean="0"/>
              <a:t> </a:t>
            </a:r>
            <a:r>
              <a:rPr lang="en-US" dirty="0" smtClean="0"/>
              <a:t>&lt; simulate the model </a:t>
            </a:r>
            <a:r>
              <a:rPr lang="en-US" i="1" dirty="0" smtClean="0"/>
              <a:t>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Act. 3</a:t>
            </a:r>
            <a:r>
              <a:rPr lang="en-US" b="1" dirty="0" smtClean="0"/>
              <a:t>:</a:t>
            </a:r>
            <a:r>
              <a:rPr lang="en-US" b="1" i="1" dirty="0" smtClean="0"/>
              <a:t> </a:t>
            </a:r>
            <a:r>
              <a:rPr lang="en-US" i="1" dirty="0" smtClean="0"/>
              <a:t>&lt; </a:t>
            </a:r>
            <a:r>
              <a:rPr lang="en-US" dirty="0" smtClean="0"/>
              <a:t>design experiment</a:t>
            </a:r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803049" y="1993988"/>
            <a:ext cx="28745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Technical Challenges: </a:t>
            </a:r>
            <a:r>
              <a:rPr lang="en-US" dirty="0" smtClean="0"/>
              <a:t>list expected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Challenge 1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Challenge 2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Challenge 3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874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Structured Design Method(s)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04" y="1152525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Recognition of a Need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004" y="2066267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Problem Definition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004" y="2980009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Solution Generation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03" y="3849084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Analysis &amp; Optimization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2583570" y="1657022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139" y="2589810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0651" y="3491075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9338" y="4380513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9338" y="475724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4338" y="4504995"/>
            <a:ext cx="1966748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Prototyping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71086" y="473129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00241" y="470698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63001" y="4709620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3943" y="470042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2817" y="1860331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Clarification of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Requirements</a:t>
            </a: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97114" y="2325414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95443" y="2797057"/>
            <a:ext cx="3101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Evaluate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Create Details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27331" y="3214852"/>
            <a:ext cx="973520" cy="39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>
            <a:off x="5533696" y="1986455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5528438" y="2895606"/>
            <a:ext cx="145831" cy="677917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7" t="4067" r="3219" b="4194"/>
          <a:stretch/>
        </p:blipFill>
        <p:spPr>
          <a:xfrm>
            <a:off x="1040641" y="361665"/>
            <a:ext cx="6933063" cy="46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Structured Design Method(s)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004" y="1164349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Recognition of a Need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004" y="2066267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Problem Definition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004" y="2980009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Solution Generation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03" y="3849084"/>
            <a:ext cx="3689131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Analysis &amp; Optimization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2583570" y="1657022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139" y="2589810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00651" y="3491075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9338" y="4380513"/>
            <a:ext cx="0" cy="40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99338" y="475724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04338" y="4504995"/>
            <a:ext cx="1966748" cy="504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Prototyping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171086" y="4731294"/>
            <a:ext cx="604999" cy="39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00241" y="470698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63001" y="4709620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413943" y="4700429"/>
            <a:ext cx="98533" cy="827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92817" y="1860331"/>
            <a:ext cx="3101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Clarification of Objectives</a:t>
            </a:r>
          </a:p>
          <a:p>
            <a:pPr marL="401638" lvl="1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Objective Tree</a:t>
            </a:r>
          </a:p>
          <a:p>
            <a:pPr marL="401638" lvl="1" indent="-173038">
              <a:buFont typeface="Arial" panose="020B0604020202020204" pitchFamily="34" charset="0"/>
              <a:buChar char="•"/>
            </a:pPr>
            <a:r>
              <a:rPr lang="en-US" sz="1800" dirty="0" err="1" smtClean="0"/>
              <a:t>GOTChA</a:t>
            </a:r>
            <a:r>
              <a:rPr lang="en-US" sz="1800" dirty="0" smtClean="0"/>
              <a:t>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Establish Function</a:t>
            </a:r>
          </a:p>
          <a:p>
            <a:pPr marL="4016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Function Diagrams</a:t>
            </a:r>
          </a:p>
          <a:p>
            <a:pPr marL="4016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System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Set Requirements</a:t>
            </a:r>
          </a:p>
          <a:p>
            <a:pPr marL="4016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Specifications</a:t>
            </a:r>
            <a:endParaRPr lang="en-US" sz="1800" dirty="0"/>
          </a:p>
        </p:txBody>
      </p:sp>
      <p:cxnSp>
        <p:nvCxnSpPr>
          <p:cNvPr id="20" name="Straight Arrow Connector 19"/>
          <p:cNvCxnSpPr>
            <a:endCxn id="22" idx="1"/>
          </p:cNvCxnSpPr>
          <p:nvPr/>
        </p:nvCxnSpPr>
        <p:spPr>
          <a:xfrm>
            <a:off x="4497114" y="2325414"/>
            <a:ext cx="973520" cy="59235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5470634" y="1986455"/>
            <a:ext cx="208893" cy="1862629"/>
          </a:xfrm>
          <a:prstGeom prst="leftBrace">
            <a:avLst>
              <a:gd name="adj1" fmla="val 2184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60130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Specifications/Requirements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556" y="783350"/>
            <a:ext cx="770933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Specification = “to state explicitly, or in detail”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Describe what component </a:t>
            </a:r>
            <a:r>
              <a:rPr lang="en-US" sz="2000" i="1" dirty="0" smtClean="0"/>
              <a:t>should be, </a:t>
            </a:r>
            <a:r>
              <a:rPr lang="en-US" sz="2000" dirty="0" smtClean="0"/>
              <a:t>not how to build it. 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Common types of specifications: 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Functional Performance: </a:t>
            </a:r>
            <a:r>
              <a:rPr lang="en-US" sz="1800" dirty="0" smtClean="0"/>
              <a:t>speed, power, energy capacity, 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O</a:t>
            </a:r>
            <a:r>
              <a:rPr lang="en-US" sz="1800" b="1" dirty="0" smtClean="0"/>
              <a:t>perating conditions: </a:t>
            </a:r>
            <a:r>
              <a:rPr lang="en-US" sz="1800" dirty="0" smtClean="0"/>
              <a:t>temp., humidity, pressure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Physical Attributes:</a:t>
            </a:r>
            <a:r>
              <a:rPr lang="en-US" sz="1800" dirty="0" smtClean="0"/>
              <a:t> mass, volume, max dimension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Reliability:</a:t>
            </a:r>
            <a:r>
              <a:rPr lang="en-US" sz="1800" dirty="0" smtClean="0"/>
              <a:t> Safety, MTBF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Life-cycle: </a:t>
            </a:r>
            <a:r>
              <a:rPr lang="en-US" sz="1800" dirty="0" smtClean="0"/>
              <a:t>maintenance, repair, 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Constraints: </a:t>
            </a:r>
            <a:r>
              <a:rPr lang="en-US" sz="1800" dirty="0" smtClean="0"/>
              <a:t>cost, time to completion, standards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Manufacturing Issues: </a:t>
            </a:r>
            <a:r>
              <a:rPr lang="en-US" sz="1800" dirty="0" smtClean="0"/>
              <a:t>materials, processes, quantity</a:t>
            </a:r>
          </a:p>
          <a:p>
            <a:pPr marL="512763" lvl="8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Human Factors: </a:t>
            </a:r>
            <a:r>
              <a:rPr lang="en-US" sz="1800" dirty="0" smtClean="0"/>
              <a:t>complexity of interface, user operation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9815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465" y="211406"/>
            <a:ext cx="47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Specifications/Requirements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779" y="796060"/>
            <a:ext cx="770933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Why?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Communicate between design/development teams.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Limit frequent system changes and design updates. 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Avoid lack of compatibility in subsystems</a:t>
            </a:r>
            <a:endParaRPr lang="en-US" sz="1800" dirty="0"/>
          </a:p>
          <a:p>
            <a:pPr lvl="8">
              <a:spcAft>
                <a:spcPts val="600"/>
              </a:spcAft>
            </a:pPr>
            <a:r>
              <a:rPr lang="en-US" sz="2200" dirty="0" smtClean="0"/>
              <a:t>How?</a:t>
            </a:r>
          </a:p>
          <a:p>
            <a:pPr marL="342900" lvl="8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Identify the </a:t>
            </a:r>
            <a:r>
              <a:rPr lang="en-US" sz="1800" i="1" dirty="0" smtClean="0"/>
              <a:t>stakeholders </a:t>
            </a:r>
            <a:r>
              <a:rPr lang="en-US" sz="1800" dirty="0" smtClean="0"/>
              <a:t>of your design/subsystem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Who will use your system?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What teams (design, develop, test, field) will be affected by your subsystem?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Who will maintain your system?</a:t>
            </a:r>
          </a:p>
          <a:p>
            <a:pPr marL="457200" lvl="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Who else will be affected by your system? (e.g., DARPA clean-up crews)</a:t>
            </a:r>
          </a:p>
          <a:p>
            <a:pPr marL="284163" lvl="6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Requirements:  </a:t>
            </a:r>
            <a:r>
              <a:rPr lang="en-US" sz="1600" dirty="0" smtClean="0"/>
              <a:t>that must be satisfied by subsystem</a:t>
            </a:r>
          </a:p>
          <a:p>
            <a:pPr marL="284163" lvl="6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1" dirty="0" smtClean="0"/>
              <a:t>Specifications: </a:t>
            </a:r>
            <a:r>
              <a:rPr lang="en-US" sz="1600" dirty="0" smtClean="0"/>
              <a:t>quantify the limits or performance of your subsystem</a:t>
            </a:r>
          </a:p>
        </p:txBody>
      </p:sp>
    </p:spTree>
    <p:extLst>
      <p:ext uri="{BB962C8B-B14F-4D97-AF65-F5344CB8AC3E}">
        <p14:creationId xmlns:p14="http://schemas.microsoft.com/office/powerpoint/2010/main" val="40720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38" y="82446"/>
            <a:ext cx="6700621" cy="49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564"/>
          <a:stretch/>
        </p:blipFill>
        <p:spPr>
          <a:xfrm>
            <a:off x="913050" y="134911"/>
            <a:ext cx="7317900" cy="50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1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49" y="101656"/>
            <a:ext cx="6951570" cy="49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990" y="378373"/>
            <a:ext cx="4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 Architecture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068" y="1242061"/>
            <a:ext cx="857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Requirements for an Architecture: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objects/elements of the system can be modeled (possibly as their own systems)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System can be broken down into small systems (hierarchy)</a:t>
            </a:r>
          </a:p>
          <a:p>
            <a:pPr marL="630238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 be considered at various levels of abstraction</a:t>
            </a:r>
          </a:p>
          <a:p>
            <a:pPr marL="630238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30238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30238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30238" marR="0" lvl="2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46" name="Picture 2" descr="http://www.lix.polytechnique.fr/~golden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805" y="-4406981"/>
            <a:ext cx="21007426" cy="23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ix.polytechnique.fr/~golden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2028449"/>
            <a:ext cx="3133898" cy="9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ix.polytechnique.fr/~golden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5" y="3586634"/>
            <a:ext cx="2403886" cy="15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ix.polytechnique.fr/~golden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44" y="3817453"/>
            <a:ext cx="4445519" cy="10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586</Words>
  <Application>Microsoft Office PowerPoint</Application>
  <PresentationFormat>On-screen Show (16:9)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CoSTAR-bots:  Collaborative SubTerranean Autonomous Resilient Robots to Explore Subterranean Environments</dc:title>
  <dc:creator>Joel W. Burdick</dc:creator>
  <cp:lastModifiedBy>Burdick, Joel W.</cp:lastModifiedBy>
  <cp:revision>44</cp:revision>
  <dcterms:modified xsi:type="dcterms:W3CDTF">2018-11-06T03:01:02Z</dcterms:modified>
</cp:coreProperties>
</file>