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73" r:id="rId3"/>
    <p:sldMasterId id="2147483685" r:id="rId4"/>
  </p:sldMasterIdLst>
  <p:notesMasterIdLst>
    <p:notesMasterId r:id="rId30"/>
  </p:notesMasterIdLst>
  <p:sldIdLst>
    <p:sldId id="276" r:id="rId5"/>
    <p:sldId id="256" r:id="rId6"/>
    <p:sldId id="278" r:id="rId7"/>
    <p:sldId id="277" r:id="rId8"/>
    <p:sldId id="279" r:id="rId9"/>
    <p:sldId id="258" r:id="rId10"/>
    <p:sldId id="282" r:id="rId11"/>
    <p:sldId id="259" r:id="rId12"/>
    <p:sldId id="280" r:id="rId13"/>
    <p:sldId id="283" r:id="rId14"/>
    <p:sldId id="281" r:id="rId15"/>
    <p:sldId id="260" r:id="rId16"/>
    <p:sldId id="273" r:id="rId17"/>
    <p:sldId id="292" r:id="rId18"/>
    <p:sldId id="293" r:id="rId19"/>
    <p:sldId id="294" r:id="rId20"/>
    <p:sldId id="263" r:id="rId21"/>
    <p:sldId id="284" r:id="rId22"/>
    <p:sldId id="285" r:id="rId23"/>
    <p:sldId id="286" r:id="rId24"/>
    <p:sldId id="287" r:id="rId25"/>
    <p:sldId id="288" r:id="rId26"/>
    <p:sldId id="289" r:id="rId27"/>
    <p:sldId id="290" r:id="rId28"/>
    <p:sldId id="291"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C7CE25-F4E5-49D5-8FF4-92E486AF2DB4}">
  <a:tblStyle styleId="{30C7CE25-F4E5-49D5-8FF4-92E486AF2DB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482" y="34"/>
      </p:cViewPr>
      <p:guideLst>
        <p:guide orient="horz" pos="1620"/>
        <p:guide pos="2880"/>
      </p:guideLst>
    </p:cSldViewPr>
  </p:slideViewPr>
  <p:notesTextViewPr>
    <p:cViewPr>
      <p:scale>
        <a:sx n="1" d="1"/>
        <a:sy n="1" d="1"/>
      </p:scale>
      <p:origin x="0" y="0"/>
    </p:cViewPr>
  </p:notesTextViewPr>
  <p:sorterViewPr>
    <p:cViewPr>
      <p:scale>
        <a:sx n="150" d="100"/>
        <a:sy n="15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29f640440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429f640440_2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28" name="Google Shape;128;g429f640440_2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27d7d509e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27d7d509e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92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29f640440_2_2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429f640440_2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429f640440_7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21" name="Google Shape;421;g429f640440_7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427d7d509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427d7d509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712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27d7d509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27d7d509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86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27d7d509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27d7d509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807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29f640440_2_2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429f640440_2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f51d7b38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f51d7b3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56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A02107-00AA-465D-8462-095CF48235D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68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A02107-00AA-465D-8462-095CF48235D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836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A02107-00AA-465D-8462-095CF48235D6}" type="slidenum">
              <a:rPr lang="en-US" altLang="en-US" smtClean="0"/>
              <a:pPr/>
              <a:t>3</a:t>
            </a:fld>
            <a:endParaRPr lang="en-US" altLang="en-US"/>
          </a:p>
        </p:txBody>
      </p:sp>
    </p:spTree>
    <p:extLst>
      <p:ext uri="{BB962C8B-B14F-4D97-AF65-F5344CB8AC3E}">
        <p14:creationId xmlns:p14="http://schemas.microsoft.com/office/powerpoint/2010/main" val="37811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29f640440_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41" name="Google Shape;441;g429f640440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901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29f640440_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41" name="Google Shape;441;g429f640440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5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29f64044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429f640440_2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54" name="Google Shape;154;g429f640440_2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A02107-00AA-465D-8462-095CF48235D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5346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29f640440_2_1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429f640440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29f640440_2_1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429f640440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33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526b7a65a_5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526b7a65a_5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18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3289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3261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9155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39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28175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206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450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411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74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289192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678082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415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7164" y="8336"/>
            <a:ext cx="1951037" cy="444936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2464" y="8336"/>
            <a:ext cx="5702300" cy="44493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5379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1A42385-EA3D-C24C-AB35-FC69A4055F3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427765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42385-EA3D-C24C-AB35-FC69A4055F3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953443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A42385-EA3D-C24C-AB35-FC69A4055F3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4248296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A42385-EA3D-C24C-AB35-FC69A4055F3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60297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A42385-EA3D-C24C-AB35-FC69A4055F32}"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336020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42385-EA3D-C24C-AB35-FC69A4055F32}"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391398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42385-EA3D-C24C-AB35-FC69A4055F32}"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770209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1A42385-EA3D-C24C-AB35-FC69A4055F3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202829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1A42385-EA3D-C24C-AB35-FC69A4055F3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633122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42385-EA3D-C24C-AB35-FC69A4055F3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2005298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42385-EA3D-C24C-AB35-FC69A4055F3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90587-88C2-564A-BA93-0370D9964F60}" type="slidenum">
              <a:rPr lang="en-US" smtClean="0"/>
              <a:t>‹#›</a:t>
            </a:fld>
            <a:endParaRPr lang="en-US"/>
          </a:p>
        </p:txBody>
      </p:sp>
    </p:spTree>
    <p:extLst>
      <p:ext uri="{BB962C8B-B14F-4D97-AF65-F5344CB8AC3E}">
        <p14:creationId xmlns:p14="http://schemas.microsoft.com/office/powerpoint/2010/main" val="3936082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358776" y="221028"/>
            <a:ext cx="7290377" cy="47363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5" name="Footer Placeholder 3"/>
          <p:cNvSpPr>
            <a:spLocks noGrp="1"/>
          </p:cNvSpPr>
          <p:nvPr>
            <p:ph type="ftr" sz="quarter" idx="3"/>
          </p:nvPr>
        </p:nvSpPr>
        <p:spPr>
          <a:xfrm>
            <a:off x="358776" y="4946983"/>
            <a:ext cx="7911494" cy="190142"/>
          </a:xfrm>
          <a:prstGeom prst="rect">
            <a:avLst/>
          </a:prstGeom>
        </p:spPr>
        <p:txBody>
          <a:bodyPr/>
          <a:lstStyle>
            <a:lvl1pPr>
              <a:defRPr sz="825" b="0" i="0">
                <a:solidFill>
                  <a:schemeClr val="bg1">
                    <a:lumMod val="50000"/>
                  </a:schemeClr>
                </a:solidFill>
                <a:latin typeface="Helvetica Neue Light" charset="0"/>
                <a:ea typeface="Helvetica Neue Light" charset="0"/>
                <a:cs typeface="Helvetica Neue Light" charset="0"/>
              </a:defRPr>
            </a:lvl1pPr>
          </a:lstStyle>
          <a:p>
            <a:pPr>
              <a:defRPr/>
            </a:pPr>
            <a:r>
              <a:rPr lang="en-US">
                <a:solidFill>
                  <a:prstClr val="white">
                    <a:lumMod val="50000"/>
                  </a:prstClr>
                </a:solidFill>
              </a:rPr>
              <a:t>Distribution Statement A. Approved for public release: distribution unlimited</a:t>
            </a:r>
            <a:endParaRPr lang="en-US" dirty="0">
              <a:solidFill>
                <a:prstClr val="white">
                  <a:lumMod val="50000"/>
                </a:prstClr>
              </a:solidFill>
            </a:endParaRPr>
          </a:p>
        </p:txBody>
      </p:sp>
    </p:spTree>
    <p:extLst>
      <p:ext uri="{BB962C8B-B14F-4D97-AF65-F5344CB8AC3E}">
        <p14:creationId xmlns:p14="http://schemas.microsoft.com/office/powerpoint/2010/main" val="187208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2" r:id="rId12"/>
    <p:sldLayoutId id="214748369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Freeform 2"/>
          <p:cNvSpPr>
            <a:spLocks/>
          </p:cNvSpPr>
          <p:nvPr/>
        </p:nvSpPr>
        <p:spPr bwMode="auto">
          <a:xfrm>
            <a:off x="1" y="1"/>
            <a:ext cx="8899525" cy="4917281"/>
          </a:xfrm>
          <a:custGeom>
            <a:avLst/>
            <a:gdLst>
              <a:gd name="T0" fmla="*/ 5605 w 5606"/>
              <a:gd name="T1" fmla="*/ 2137 h 4130"/>
              <a:gd name="T2" fmla="*/ 3468 w 5606"/>
              <a:gd name="T3" fmla="*/ 0 h 4130"/>
              <a:gd name="T4" fmla="*/ 3082 w 5606"/>
              <a:gd name="T5" fmla="*/ 0 h 4130"/>
              <a:gd name="T6" fmla="*/ 5413 w 5606"/>
              <a:gd name="T7" fmla="*/ 2329 h 4130"/>
              <a:gd name="T8" fmla="*/ 5341 w 5606"/>
              <a:gd name="T9" fmla="*/ 2402 h 4130"/>
              <a:gd name="T10" fmla="*/ 2939 w 5606"/>
              <a:gd name="T11" fmla="*/ 0 h 4130"/>
              <a:gd name="T12" fmla="*/ 2170 w 5606"/>
              <a:gd name="T13" fmla="*/ 0 h 4130"/>
              <a:gd name="T14" fmla="*/ 4957 w 5606"/>
              <a:gd name="T15" fmla="*/ 2786 h 4130"/>
              <a:gd name="T16" fmla="*/ 4512 w 5606"/>
              <a:gd name="T17" fmla="*/ 3230 h 4130"/>
              <a:gd name="T18" fmla="*/ 1284 w 5606"/>
              <a:gd name="T19" fmla="*/ 0 h 4130"/>
              <a:gd name="T20" fmla="*/ 851 w 5606"/>
              <a:gd name="T21" fmla="*/ 0 h 4130"/>
              <a:gd name="T22" fmla="*/ 4296 w 5606"/>
              <a:gd name="T23" fmla="*/ 3445 h 4130"/>
              <a:gd name="T24" fmla="*/ 4116 w 5606"/>
              <a:gd name="T25" fmla="*/ 3626 h 4130"/>
              <a:gd name="T26" fmla="*/ 491 w 5606"/>
              <a:gd name="T27" fmla="*/ 0 h 4130"/>
              <a:gd name="T28" fmla="*/ 0 w 5606"/>
              <a:gd name="T29" fmla="*/ 0 h 4130"/>
              <a:gd name="T30" fmla="*/ 0 w 5606"/>
              <a:gd name="T31" fmla="*/ 516 h 4130"/>
              <a:gd name="T32" fmla="*/ 3612 w 5606"/>
              <a:gd name="T33" fmla="*/ 4129 h 4130"/>
              <a:gd name="T34" fmla="*/ 5605 w 5606"/>
              <a:gd name="T35" fmla="*/ 2137 h 4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6" h="4130">
                <a:moveTo>
                  <a:pt x="5605" y="2137"/>
                </a:moveTo>
                <a:lnTo>
                  <a:pt x="3468" y="0"/>
                </a:lnTo>
                <a:lnTo>
                  <a:pt x="3082" y="0"/>
                </a:lnTo>
                <a:lnTo>
                  <a:pt x="5413" y="2329"/>
                </a:lnTo>
                <a:lnTo>
                  <a:pt x="5341" y="2402"/>
                </a:lnTo>
                <a:lnTo>
                  <a:pt x="2939" y="0"/>
                </a:lnTo>
                <a:lnTo>
                  <a:pt x="2170" y="0"/>
                </a:lnTo>
                <a:lnTo>
                  <a:pt x="4957" y="2786"/>
                </a:lnTo>
                <a:lnTo>
                  <a:pt x="4512" y="3230"/>
                </a:lnTo>
                <a:lnTo>
                  <a:pt x="1284" y="0"/>
                </a:lnTo>
                <a:lnTo>
                  <a:pt x="851" y="0"/>
                </a:lnTo>
                <a:lnTo>
                  <a:pt x="4296" y="3445"/>
                </a:lnTo>
                <a:lnTo>
                  <a:pt x="4116" y="3626"/>
                </a:lnTo>
                <a:lnTo>
                  <a:pt x="491" y="0"/>
                </a:lnTo>
                <a:lnTo>
                  <a:pt x="0" y="0"/>
                </a:lnTo>
                <a:lnTo>
                  <a:pt x="0" y="516"/>
                </a:lnTo>
                <a:lnTo>
                  <a:pt x="3612" y="4129"/>
                </a:lnTo>
                <a:lnTo>
                  <a:pt x="5605" y="2137"/>
                </a:lnTo>
              </a:path>
            </a:pathLst>
          </a:custGeom>
          <a:noFill/>
          <a:ln>
            <a:noFill/>
          </a:ln>
          <a:effectLst/>
          <a:extLst>
            <a:ext uri="{909E8E84-426E-40DD-AFC4-6F175D3DCCD1}">
              <a14:hiddenFill xmlns:a14="http://schemas.microsoft.com/office/drawing/2010/main">
                <a:gradFill rotWithShape="0">
                  <a:gsLst>
                    <a:gs pos="0">
                      <a:srgbClr val="A0BCFE"/>
                    </a:gs>
                    <a:gs pos="100000">
                      <a:srgbClr val="A0BCFE">
                        <a:gamma/>
                        <a:tint val="60000"/>
                        <a:invGamma/>
                      </a:srgbClr>
                    </a:gs>
                  </a:gsLst>
                  <a:lin ang="5400000" scaled="1"/>
                </a:gra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9219" name="Rectangle 3"/>
          <p:cNvSpPr>
            <a:spLocks noGrp="1" noChangeArrowheads="1"/>
          </p:cNvSpPr>
          <p:nvPr>
            <p:ph type="title"/>
          </p:nvPr>
        </p:nvSpPr>
        <p:spPr bwMode="auto">
          <a:xfrm>
            <a:off x="652463" y="8334"/>
            <a:ext cx="77724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9220" name="Rectangle 4"/>
          <p:cNvSpPr>
            <a:spLocks noGrp="1" noChangeArrowheads="1"/>
          </p:cNvSpPr>
          <p:nvPr>
            <p:ph type="body" idx="1"/>
          </p:nvPr>
        </p:nvSpPr>
        <p:spPr bwMode="auto">
          <a:xfrm>
            <a:off x="685800" y="13716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004455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1800" b="1">
          <a:solidFill>
            <a:schemeClr val="tx2"/>
          </a:solidFill>
          <a:latin typeface="+mj-lt"/>
          <a:ea typeface="+mj-ea"/>
          <a:cs typeface="+mj-cs"/>
        </a:defRPr>
      </a:lvl1pPr>
      <a:lvl2pPr algn="ctr" rtl="0" fontAlgn="base">
        <a:spcBef>
          <a:spcPct val="0"/>
        </a:spcBef>
        <a:spcAft>
          <a:spcPct val="0"/>
        </a:spcAft>
        <a:defRPr sz="1800" b="1">
          <a:solidFill>
            <a:schemeClr val="tx2"/>
          </a:solidFill>
          <a:latin typeface="Times New Roman" pitchFamily="18" charset="0"/>
        </a:defRPr>
      </a:lvl2pPr>
      <a:lvl3pPr algn="ctr" rtl="0" fontAlgn="base">
        <a:spcBef>
          <a:spcPct val="0"/>
        </a:spcBef>
        <a:spcAft>
          <a:spcPct val="0"/>
        </a:spcAft>
        <a:defRPr sz="1800" b="1">
          <a:solidFill>
            <a:schemeClr val="tx2"/>
          </a:solidFill>
          <a:latin typeface="Times New Roman" pitchFamily="18" charset="0"/>
        </a:defRPr>
      </a:lvl3pPr>
      <a:lvl4pPr algn="ctr" rtl="0" fontAlgn="base">
        <a:spcBef>
          <a:spcPct val="0"/>
        </a:spcBef>
        <a:spcAft>
          <a:spcPct val="0"/>
        </a:spcAft>
        <a:defRPr sz="1800" b="1">
          <a:solidFill>
            <a:schemeClr val="tx2"/>
          </a:solidFill>
          <a:latin typeface="Times New Roman" pitchFamily="18" charset="0"/>
        </a:defRPr>
      </a:lvl4pPr>
      <a:lvl5pPr algn="ctr" rtl="0" fontAlgn="base">
        <a:spcBef>
          <a:spcPct val="0"/>
        </a:spcBef>
        <a:spcAft>
          <a:spcPct val="0"/>
        </a:spcAft>
        <a:defRPr sz="1800" b="1">
          <a:solidFill>
            <a:schemeClr val="tx2"/>
          </a:solidFill>
          <a:latin typeface="Times New Roman" pitchFamily="18" charset="0"/>
        </a:defRPr>
      </a:lvl5pPr>
      <a:lvl6pPr marL="342900" algn="ctr" rtl="0" fontAlgn="base">
        <a:spcBef>
          <a:spcPct val="0"/>
        </a:spcBef>
        <a:spcAft>
          <a:spcPct val="0"/>
        </a:spcAft>
        <a:defRPr sz="1800" b="1">
          <a:solidFill>
            <a:schemeClr val="tx2"/>
          </a:solidFill>
          <a:latin typeface="Times New Roman" pitchFamily="18" charset="0"/>
        </a:defRPr>
      </a:lvl6pPr>
      <a:lvl7pPr marL="685800" algn="ctr" rtl="0" fontAlgn="base">
        <a:spcBef>
          <a:spcPct val="0"/>
        </a:spcBef>
        <a:spcAft>
          <a:spcPct val="0"/>
        </a:spcAft>
        <a:defRPr sz="1800" b="1">
          <a:solidFill>
            <a:schemeClr val="tx2"/>
          </a:solidFill>
          <a:latin typeface="Times New Roman" pitchFamily="18" charset="0"/>
        </a:defRPr>
      </a:lvl7pPr>
      <a:lvl8pPr marL="1028700" algn="ctr" rtl="0" fontAlgn="base">
        <a:spcBef>
          <a:spcPct val="0"/>
        </a:spcBef>
        <a:spcAft>
          <a:spcPct val="0"/>
        </a:spcAft>
        <a:defRPr sz="1800" b="1">
          <a:solidFill>
            <a:schemeClr val="tx2"/>
          </a:solidFill>
          <a:latin typeface="Times New Roman" pitchFamily="18" charset="0"/>
        </a:defRPr>
      </a:lvl8pPr>
      <a:lvl9pPr marL="1371600" algn="ctr" rtl="0" fontAlgn="base">
        <a:spcBef>
          <a:spcPct val="0"/>
        </a:spcBef>
        <a:spcAft>
          <a:spcPct val="0"/>
        </a:spcAft>
        <a:defRPr sz="1800" b="1">
          <a:solidFill>
            <a:schemeClr val="tx2"/>
          </a:solidFill>
          <a:latin typeface="Times New Roman" pitchFamily="18" charset="0"/>
        </a:defRPr>
      </a:lvl9pPr>
    </p:titleStyle>
    <p:bodyStyle>
      <a:lvl1pPr marL="257175" indent="-257175" algn="l" rtl="0" fontAlgn="base">
        <a:spcBef>
          <a:spcPct val="20000"/>
        </a:spcBef>
        <a:spcAft>
          <a:spcPct val="0"/>
        </a:spcAft>
        <a:buClr>
          <a:schemeClr val="accent1"/>
        </a:buClr>
        <a:buSzPct val="75000"/>
        <a:buFont typeface="Monotype Sorts" charset="0"/>
        <a:buChar char="n"/>
        <a:defRPr sz="1500">
          <a:solidFill>
            <a:schemeClr val="tx1"/>
          </a:solidFill>
          <a:latin typeface="+mn-lt"/>
          <a:ea typeface="+mn-ea"/>
          <a:cs typeface="+mn-cs"/>
        </a:defRPr>
      </a:lvl1pPr>
      <a:lvl2pPr marL="557213" indent="-214313" algn="l" rtl="0" fontAlgn="base">
        <a:spcBef>
          <a:spcPct val="20000"/>
        </a:spcBef>
        <a:spcAft>
          <a:spcPct val="0"/>
        </a:spcAft>
        <a:buClr>
          <a:schemeClr val="tx1"/>
        </a:buClr>
        <a:buSzPct val="100000"/>
        <a:buChar char="-"/>
        <a:defRPr>
          <a:solidFill>
            <a:schemeClr val="tx1"/>
          </a:solidFill>
          <a:latin typeface="+mn-lt"/>
        </a:defRPr>
      </a:lvl2pPr>
      <a:lvl3pPr marL="857250" indent="-171450" algn="l" rtl="0" fontAlgn="base">
        <a:spcBef>
          <a:spcPct val="20000"/>
        </a:spcBef>
        <a:spcAft>
          <a:spcPct val="0"/>
        </a:spcAft>
        <a:buClr>
          <a:schemeClr val="accent1"/>
        </a:buClr>
        <a:buSzPct val="100000"/>
        <a:buChar char="»"/>
        <a:defRPr sz="1200">
          <a:solidFill>
            <a:schemeClr val="tx1"/>
          </a:solidFill>
          <a:latin typeface="+mn-lt"/>
        </a:defRPr>
      </a:lvl3pPr>
      <a:lvl4pPr marL="1200150" indent="-171450" algn="l" rtl="0" fontAlgn="base">
        <a:spcBef>
          <a:spcPct val="20000"/>
        </a:spcBef>
        <a:spcAft>
          <a:spcPct val="0"/>
        </a:spcAft>
        <a:buClr>
          <a:schemeClr val="tx1"/>
        </a:buClr>
        <a:buSzPct val="65000"/>
        <a:buFont typeface="Monotype Sorts" charset="0"/>
        <a:buChar char="n"/>
        <a:defRPr sz="1200">
          <a:solidFill>
            <a:schemeClr val="tx1"/>
          </a:solidFill>
          <a:latin typeface="+mn-lt"/>
        </a:defRPr>
      </a:lvl4pPr>
      <a:lvl5pPr marL="1543050" indent="-171450" algn="l" rtl="0" fontAlgn="base">
        <a:spcBef>
          <a:spcPct val="20000"/>
        </a:spcBef>
        <a:spcAft>
          <a:spcPct val="0"/>
        </a:spcAft>
        <a:buClr>
          <a:schemeClr val="accent1"/>
        </a:buClr>
        <a:buSzPct val="100000"/>
        <a:buChar char="–"/>
        <a:defRPr sz="1200">
          <a:solidFill>
            <a:schemeClr val="tx1"/>
          </a:solidFill>
          <a:latin typeface="+mn-lt"/>
        </a:defRPr>
      </a:lvl5pPr>
      <a:lvl6pPr marL="1885950" indent="-171450" algn="l" rtl="0" fontAlgn="base">
        <a:spcBef>
          <a:spcPct val="20000"/>
        </a:spcBef>
        <a:spcAft>
          <a:spcPct val="0"/>
        </a:spcAft>
        <a:buClr>
          <a:schemeClr val="accent1"/>
        </a:buClr>
        <a:buSzPct val="100000"/>
        <a:buChar char="–"/>
        <a:defRPr sz="1200">
          <a:solidFill>
            <a:schemeClr val="tx1"/>
          </a:solidFill>
          <a:latin typeface="+mn-lt"/>
        </a:defRPr>
      </a:lvl6pPr>
      <a:lvl7pPr marL="2228850" indent="-171450" algn="l" rtl="0" fontAlgn="base">
        <a:spcBef>
          <a:spcPct val="20000"/>
        </a:spcBef>
        <a:spcAft>
          <a:spcPct val="0"/>
        </a:spcAft>
        <a:buClr>
          <a:schemeClr val="accent1"/>
        </a:buClr>
        <a:buSzPct val="100000"/>
        <a:buChar char="–"/>
        <a:defRPr sz="1200">
          <a:solidFill>
            <a:schemeClr val="tx1"/>
          </a:solidFill>
          <a:latin typeface="+mn-lt"/>
        </a:defRPr>
      </a:lvl7pPr>
      <a:lvl8pPr marL="2571750" indent="-171450" algn="l" rtl="0" fontAlgn="base">
        <a:spcBef>
          <a:spcPct val="20000"/>
        </a:spcBef>
        <a:spcAft>
          <a:spcPct val="0"/>
        </a:spcAft>
        <a:buClr>
          <a:schemeClr val="accent1"/>
        </a:buClr>
        <a:buSzPct val="100000"/>
        <a:buChar char="–"/>
        <a:defRPr sz="1200">
          <a:solidFill>
            <a:schemeClr val="tx1"/>
          </a:solidFill>
          <a:latin typeface="+mn-lt"/>
        </a:defRPr>
      </a:lvl8pPr>
      <a:lvl9pPr marL="2914650" indent="-171450" algn="l" rtl="0" fontAlgn="base">
        <a:spcBef>
          <a:spcPct val="20000"/>
        </a:spcBef>
        <a:spcAft>
          <a:spcPct val="0"/>
        </a:spcAft>
        <a:buClr>
          <a:schemeClr val="accent1"/>
        </a:buClr>
        <a:buSzPct val="100000"/>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A42385-EA3D-C24C-AB35-FC69A4055F32}" type="datetimeFigureOut">
              <a:rPr lang="en-US" smtClean="0"/>
              <a:t>10/22/2018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690587-88C2-564A-BA93-0370D9964F60}" type="slidenum">
              <a:rPr lang="en-US" smtClean="0"/>
              <a:t>‹#›</a:t>
            </a:fld>
            <a:endParaRPr lang="en-US"/>
          </a:p>
        </p:txBody>
      </p:sp>
    </p:spTree>
    <p:extLst>
      <p:ext uri="{BB962C8B-B14F-4D97-AF65-F5344CB8AC3E}">
        <p14:creationId xmlns:p14="http://schemas.microsoft.com/office/powerpoint/2010/main" val="13861467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presentation/d/1SBTn4JU_gGofMqR89AG8OmqlKvKMVxsrSEK-sQH-cBI/edi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drive.google.com/file/d/10nkOAyfQZSEHtg_oKbqJ56pFuGoXS-ad/view" TargetMode="External"/><Relationship Id="rId7"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g"/><Relationship Id="rId9" Type="http://schemas.openxmlformats.org/officeDocument/2006/relationships/hyperlink" Target="http://drive.google.com/file/d/1cDnR0mZAYylYm9__pTmBuND6bQcOR4qV/vie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http://drive.google.com/file/d/1JIi0KDPA_twjSAORh-hyuWD7vMN21cOq/view" TargetMode="External"/><Relationship Id="rId5" Type="http://schemas.openxmlformats.org/officeDocument/2006/relationships/image" Target="../media/image40.jpg"/><Relationship Id="rId4" Type="http://schemas.openxmlformats.org/officeDocument/2006/relationships/hyperlink" Target="http://drive.google.com/file/d/10nkOAyfQZSEHtg_oKbqJ56pFuGoXS-ad/view"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hyperlink" Target="https://www.unrealengine.com/marketplace/underworld-cave-environment" TargetMode="External"/><Relationship Id="rId7" Type="http://schemas.openxmlformats.org/officeDocument/2006/relationships/hyperlink" Target="http://www.youtube.com/watch?v=90dVgL5SZtk"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hyperlink" Target="http://drive.google.com/file/d/1whDdM2PxQMp1khubwpFrR9ImQ39v3-j1/view" TargetMode="External"/><Relationship Id="rId10" Type="http://schemas.openxmlformats.org/officeDocument/2006/relationships/image" Target="../media/image49.jpg"/><Relationship Id="rId4" Type="http://schemas.openxmlformats.org/officeDocument/2006/relationships/image" Target="../media/image47.png"/><Relationship Id="rId9" Type="http://schemas.openxmlformats.org/officeDocument/2006/relationships/hyperlink" Target="http://www.youtube.com/watch?v=-wRWXCdI29A"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journals.sagepub.com/doi/pdf/10.1177/0278364916679497" TargetMode="External"/><Relationship Id="rId7" Type="http://schemas.openxmlformats.org/officeDocument/2006/relationships/image" Target="../media/image41.png"/><Relationship Id="rId12"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43.jpg"/><Relationship Id="rId5" Type="http://schemas.openxmlformats.org/officeDocument/2006/relationships/image" Target="../media/image50.png"/><Relationship Id="rId10" Type="http://schemas.openxmlformats.org/officeDocument/2006/relationships/image" Target="../media/image52.jpg"/><Relationship Id="rId4" Type="http://schemas.openxmlformats.org/officeDocument/2006/relationships/hyperlink" Target="http://dataset.amtc.cl/" TargetMode="External"/><Relationship Id="rId9" Type="http://schemas.openxmlformats.org/officeDocument/2006/relationships/hyperlink" Target="http://www.youtube.com/watch?v=NGD5fsRlQV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youtube.com/watch?v=KbtkpYIbuCw" TargetMode="External"/><Relationship Id="rId5" Type="http://schemas.openxmlformats.org/officeDocument/2006/relationships/image" Target="../media/image55.png"/><Relationship Id="rId10" Type="http://schemas.openxmlformats.org/officeDocument/2006/relationships/image" Target="../media/image59.jpg"/><Relationship Id="rId4" Type="http://schemas.openxmlformats.org/officeDocument/2006/relationships/image" Target="../media/image54.jp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drive.google.com/file/d/1eLfdlgQsoA2X5VB9U235-DlIPreLkbDf/view" TargetMode="External"/><Relationship Id="rId5" Type="http://schemas.openxmlformats.org/officeDocument/2006/relationships/image" Target="../media/image60.jpg"/><Relationship Id="rId10" Type="http://schemas.openxmlformats.org/officeDocument/2006/relationships/image" Target="../media/image45.png"/><Relationship Id="rId4" Type="http://schemas.openxmlformats.org/officeDocument/2006/relationships/hyperlink" Target="http://drive.google.com/file/d/1eIVXGjg2m8a3O0o4OWEtPy-ZoamyaoDv/view" TargetMode="External"/><Relationship Id="rId9" Type="http://schemas.openxmlformats.org/officeDocument/2006/relationships/hyperlink" Target="http://drive.google.com/file/d/1ziYSutjPQgwzJHWlUAGBTXkEtKmPySv1/view"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4.jpeg"/><Relationship Id="rId1" Type="http://schemas.openxmlformats.org/officeDocument/2006/relationships/slideLayout" Target="../slideLayouts/slideLayout42.xml"/><Relationship Id="rId4" Type="http://schemas.openxmlformats.org/officeDocument/2006/relationships/hyperlink" Target="mailto:drewsingletary1@gmai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66.jpeg"/><Relationship Id="rId4" Type="http://schemas.openxmlformats.org/officeDocument/2006/relationships/hyperlink" Target="mailto:adixit@Caltech.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2.xml"/><Relationship Id="rId5" Type="http://schemas.openxmlformats.org/officeDocument/2006/relationships/hyperlink" Target="mailto:adixit@Caltech.edu" TargetMode="Externa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2.xml"/><Relationship Id="rId4" Type="http://schemas.openxmlformats.org/officeDocument/2006/relationships/hyperlink" Target="mailto:adixit@Caltech.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hyperlink" Target="mailto:adixit@Caltech.edu" TargetMode="External"/><Relationship Id="rId4" Type="http://schemas.openxmlformats.org/officeDocument/2006/relationships/image" Target="../media/image73.tiff"/></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2.xml"/><Relationship Id="rId4" Type="http://schemas.openxmlformats.org/officeDocument/2006/relationships/hyperlink" Target="mailto:adixit@caltech.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3.png"/><Relationship Id="rId21" Type="http://schemas.openxmlformats.org/officeDocument/2006/relationships/image" Target="../media/image29.png"/><Relationship Id="rId7" Type="http://schemas.openxmlformats.org/officeDocument/2006/relationships/image" Target="../media/image10.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jpg"/><Relationship Id="rId19"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7.jp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1179" y="331076"/>
            <a:ext cx="4469523" cy="923330"/>
          </a:xfrm>
          <a:prstGeom prst="rect">
            <a:avLst/>
          </a:prstGeom>
          <a:noFill/>
        </p:spPr>
        <p:txBody>
          <a:bodyPr wrap="square" rtlCol="0">
            <a:spAutoFit/>
          </a:bodyPr>
          <a:lstStyle/>
          <a:p>
            <a:pPr algn="ctr"/>
            <a:r>
              <a:rPr lang="en-US" sz="3600" dirty="0" smtClean="0"/>
              <a:t>CS/EE/ME 75(a)</a:t>
            </a:r>
          </a:p>
          <a:p>
            <a:pPr algn="ctr"/>
            <a:r>
              <a:rPr lang="en-US" sz="1800" dirty="0" smtClean="0"/>
              <a:t>Oct. 21, 2018</a:t>
            </a:r>
            <a:endParaRPr lang="en-US" sz="1800" dirty="0"/>
          </a:p>
        </p:txBody>
      </p:sp>
      <p:sp>
        <p:nvSpPr>
          <p:cNvPr id="4" name="TextBox 3"/>
          <p:cNvSpPr txBox="1"/>
          <p:nvPr/>
        </p:nvSpPr>
        <p:spPr>
          <a:xfrm>
            <a:off x="847397" y="1481958"/>
            <a:ext cx="6779172" cy="2154436"/>
          </a:xfrm>
          <a:prstGeom prst="rect">
            <a:avLst/>
          </a:prstGeom>
          <a:noFill/>
        </p:spPr>
        <p:txBody>
          <a:bodyPr wrap="square" rtlCol="0">
            <a:spAutoFit/>
          </a:bodyPr>
          <a:lstStyle/>
          <a:p>
            <a:r>
              <a:rPr lang="en-US" sz="2000" dirty="0" smtClean="0"/>
              <a:t>Today:</a:t>
            </a:r>
          </a:p>
          <a:p>
            <a:pPr marL="457200" lvl="4" indent="-169863">
              <a:buFont typeface="Arial" panose="020B0604020202020204" pitchFamily="34" charset="0"/>
              <a:buChar char="•"/>
            </a:pPr>
            <a:r>
              <a:rPr lang="en-US" sz="2000" dirty="0" err="1" smtClean="0"/>
              <a:t>SubT</a:t>
            </a:r>
            <a:r>
              <a:rPr lang="en-US" sz="2000" dirty="0" smtClean="0"/>
              <a:t> Review</a:t>
            </a:r>
          </a:p>
          <a:p>
            <a:pPr marL="457200" lvl="4" indent="-169863">
              <a:buFont typeface="Arial" panose="020B0604020202020204" pitchFamily="34" charset="0"/>
              <a:buChar char="•"/>
            </a:pPr>
            <a:r>
              <a:rPr lang="en-US" sz="2000" dirty="0" smtClean="0"/>
              <a:t>Architecture: Physical, Software</a:t>
            </a:r>
          </a:p>
          <a:p>
            <a:pPr marL="457200" lvl="4" indent="-169863">
              <a:buFont typeface="Arial" panose="020B0604020202020204" pitchFamily="34" charset="0"/>
              <a:buChar char="•"/>
            </a:pPr>
            <a:r>
              <a:rPr lang="en-US" sz="2000" dirty="0" smtClean="0"/>
              <a:t>Management: Team structure</a:t>
            </a:r>
          </a:p>
          <a:p>
            <a:pPr marL="457200" lvl="4" indent="-169863">
              <a:buFont typeface="Arial" panose="020B0604020202020204" pitchFamily="34" charset="0"/>
              <a:buChar char="•"/>
            </a:pPr>
            <a:r>
              <a:rPr lang="en-US" sz="2000" dirty="0" smtClean="0"/>
              <a:t>Tentative Schedule:</a:t>
            </a:r>
          </a:p>
          <a:p>
            <a:pPr marL="457200" lvl="4" indent="-169863">
              <a:buFont typeface="Arial" panose="020B0604020202020204" pitchFamily="34" charset="0"/>
              <a:buChar char="•"/>
            </a:pPr>
            <a:r>
              <a:rPr lang="en-US" sz="2000" dirty="0" smtClean="0"/>
              <a:t>First Look at Projects</a:t>
            </a:r>
          </a:p>
          <a:p>
            <a:pPr marL="457200" lvl="6" indent="-169863">
              <a:buFont typeface="Arial" panose="020B0604020202020204" pitchFamily="34" charset="0"/>
              <a:buChar char="•"/>
            </a:pPr>
            <a:endParaRPr lang="en-US" dirty="0"/>
          </a:p>
        </p:txBody>
      </p:sp>
    </p:spTree>
    <p:extLst>
      <p:ext uri="{BB962C8B-B14F-4D97-AF65-F5344CB8AC3E}">
        <p14:creationId xmlns:p14="http://schemas.microsoft.com/office/powerpoint/2010/main" val="2842554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0"/>
          <p:cNvSpPr/>
          <p:nvPr/>
        </p:nvSpPr>
        <p:spPr>
          <a:xfrm>
            <a:off x="2531323" y="2935250"/>
            <a:ext cx="1091400" cy="21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Rollo HW</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Arash Kalantari</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Scott Harper</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Kevin</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Fernando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Kyle</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Jairo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Gita</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Meriem</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Matt</a:t>
            </a:r>
            <a:endParaRPr kumimoji="0" sz="800" b="0" i="0" u="none" strike="noStrike" kern="0" cap="none" spc="0" normalizeH="0" baseline="0" noProof="0">
              <a:ln>
                <a:noFill/>
              </a:ln>
              <a:solidFill>
                <a:srgbClr val="A4C2F4"/>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Jong</a:t>
            </a:r>
            <a:endParaRPr kumimoji="0" sz="800" b="0" i="0" u="none" strike="noStrike" kern="0" cap="none" spc="0" normalizeH="0" baseline="0" noProof="0">
              <a:ln>
                <a:noFill/>
              </a:ln>
              <a:solidFill>
                <a:srgbClr val="A4C2F4"/>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Thomas Touma</a:t>
            </a:r>
            <a:endParaRPr kumimoji="0" sz="800" b="0" i="0" u="none" strike="noStrike" kern="0" cap="none" spc="0" normalizeH="0" baseline="0" noProof="0">
              <a:ln>
                <a:noFill/>
              </a:ln>
              <a:solidFill>
                <a:srgbClr val="A4C2F4"/>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endParaRPr kumimoji="0" sz="800" b="0" i="0" u="none" strike="noStrike" kern="0" cap="none" spc="0" normalizeH="0" baseline="0" noProof="0">
              <a:ln>
                <a:noFill/>
              </a:ln>
              <a:solidFill>
                <a:srgbClr val="6FA8D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40"/>
          <p:cNvSpPr/>
          <p:nvPr/>
        </p:nvSpPr>
        <p:spPr>
          <a:xfrm>
            <a:off x="172725" y="1323500"/>
            <a:ext cx="3733200" cy="10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Management </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Ali Agha (PI/Task Manager) </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Michael Wolf (Deputy Task Manager)</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Joel Burdick (Caltech PI)</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Luca Carlone (MIT PI)</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40"/>
          <p:cNvSpPr/>
          <p:nvPr/>
        </p:nvSpPr>
        <p:spPr>
          <a:xfrm>
            <a:off x="3724082" y="2935250"/>
            <a:ext cx="1091400" cy="21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Rollo G&amp;C</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Rohan Thakker</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David Fan</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Tara</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Andrew</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Jacopo</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Brett</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Sahand</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Matt</a:t>
            </a:r>
            <a:endParaRPr kumimoji="0" sz="800" b="0" i="0" u="none" strike="noStrike" kern="0" cap="none" spc="0" normalizeH="0" baseline="0" noProof="0">
              <a:ln>
                <a:noFill/>
              </a:ln>
              <a:solidFill>
                <a:srgbClr val="A4C2F4"/>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Nikhilesh</a:t>
            </a:r>
            <a:endParaRPr kumimoji="0" sz="800" b="0" i="0" u="none" strike="noStrike" kern="0" cap="none" spc="0" normalizeH="0" baseline="0" noProof="0">
              <a:ln>
                <a:noFill/>
              </a:ln>
              <a:solidFill>
                <a:srgbClr val="6FA8DC"/>
              </a:solidFill>
              <a:effectLst/>
              <a:uLnTx/>
              <a:uFillTx/>
              <a:latin typeface="Arial"/>
              <a:cs typeface="Arial"/>
              <a:sym typeface="Arial"/>
            </a:endParaRPr>
          </a:p>
        </p:txBody>
      </p:sp>
      <p:sp>
        <p:nvSpPr>
          <p:cNvPr id="322" name="Google Shape;322;p40"/>
          <p:cNvSpPr/>
          <p:nvPr/>
        </p:nvSpPr>
        <p:spPr>
          <a:xfrm>
            <a:off x="172725" y="2935250"/>
            <a:ext cx="1665600" cy="21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Rollo Perception</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Ben Morrell</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Sandro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Giulio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MIT student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Amanda</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Eric</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Timo</a:t>
            </a:r>
            <a:endParaRPr kumimoji="0" sz="800" b="0" i="0" u="none" strike="noStrike" kern="0" cap="none" spc="0" normalizeH="0" baseline="0" noProof="0">
              <a:ln>
                <a:noFill/>
              </a:ln>
              <a:solidFill>
                <a:srgbClr val="A4C2F4"/>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A4C2F4"/>
                </a:solidFill>
                <a:effectLst/>
                <a:uLnTx/>
                <a:uFillTx/>
                <a:latin typeface="Arial"/>
                <a:cs typeface="Arial"/>
                <a:sym typeface="Arial"/>
              </a:rPr>
              <a:t>Andrea Tagliabue</a:t>
            </a:r>
            <a:endParaRPr kumimoji="0" sz="800" b="0" i="0" u="none" strike="noStrike" kern="0" cap="none" spc="0" normalizeH="0" baseline="0" noProof="0">
              <a:ln>
                <a:noFill/>
              </a:ln>
              <a:solidFill>
                <a:srgbClr val="6FA8D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6FA8D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40"/>
          <p:cNvSpPr/>
          <p:nvPr/>
        </p:nvSpPr>
        <p:spPr>
          <a:xfrm>
            <a:off x="1287225" y="3183725"/>
            <a:ext cx="1091400" cy="1627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Grobot Robot</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Shreyansh</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Jack Bush (MQS)</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Anushri</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Kamak</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sng" strike="noStrike" kern="0" cap="none" spc="0" normalizeH="0" baseline="0" noProof="0">
                <a:ln>
                  <a:noFill/>
                </a:ln>
                <a:solidFill>
                  <a:srgbClr val="0097A7"/>
                </a:solidFill>
                <a:effectLst/>
                <a:uLnTx/>
                <a:uFillTx/>
                <a:latin typeface="Arial"/>
                <a:cs typeface="Arial"/>
                <a:sym typeface="Arial"/>
                <a:hlinkClick r:id="rId3"/>
              </a:rPr>
              <a:t>Caltech Class</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sng" strike="noStrike" kern="0" cap="none" spc="0" normalizeH="0" baseline="0" noProof="0">
                <a:ln>
                  <a:noFill/>
                </a:ln>
                <a:solidFill>
                  <a:srgbClr val="0097A7"/>
                </a:solidFill>
                <a:effectLst/>
                <a:uLnTx/>
                <a:uFillTx/>
                <a:latin typeface="Arial"/>
                <a:cs typeface="Arial"/>
                <a:sym typeface="Arial"/>
                <a:hlinkClick r:id="rId3"/>
              </a:rPr>
              <a:t>Caltech robotic club</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Giulio</a:t>
            </a:r>
            <a:endParaRPr kumimoji="0" sz="800" b="0" i="0" u="none" strike="noStrike" kern="0" cap="none" spc="0" normalizeH="0" baseline="0" noProof="0">
              <a:ln>
                <a:noFill/>
              </a:ln>
              <a:solidFill>
                <a:srgbClr val="CCCCCC"/>
              </a:solidFill>
              <a:effectLst/>
              <a:uLnTx/>
              <a:uFillTx/>
              <a:latin typeface="Arial"/>
              <a:cs typeface="Arial"/>
              <a:sym typeface="Arial"/>
            </a:endParaRPr>
          </a:p>
        </p:txBody>
      </p:sp>
      <p:sp>
        <p:nvSpPr>
          <p:cNvPr id="324" name="Google Shape;324;p40"/>
          <p:cNvSpPr/>
          <p:nvPr/>
        </p:nvSpPr>
        <p:spPr>
          <a:xfrm>
            <a:off x="4903465" y="2935250"/>
            <a:ext cx="1091400" cy="21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Multi-agent</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Mike Wolf</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Scott Tepsuporn</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Petter Nilsson</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0"/>
          <p:cNvSpPr/>
          <p:nvPr/>
        </p:nvSpPr>
        <p:spPr>
          <a:xfrm>
            <a:off x="6096225" y="2935250"/>
            <a:ext cx="1091400" cy="21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Communications</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William Walsh</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Gregory</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Philip</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Leigh Torgerson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0"/>
          <p:cNvSpPr/>
          <p:nvPr/>
        </p:nvSpPr>
        <p:spPr>
          <a:xfrm>
            <a:off x="172725" y="2424275"/>
            <a:ext cx="7014900" cy="476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Simulation and HW demo: </a:t>
            </a:r>
            <a:r>
              <a:rPr kumimoji="0" lang="en" sz="800" b="1" i="0" u="none" strike="noStrike" kern="0" cap="none" spc="0" normalizeH="0" baseline="0" noProof="0">
                <a:ln>
                  <a:noFill/>
                </a:ln>
                <a:solidFill>
                  <a:srgbClr val="000000"/>
                </a:solidFill>
                <a:effectLst/>
                <a:uLnTx/>
                <a:uFillTx/>
                <a:latin typeface="Arial"/>
                <a:cs typeface="Arial"/>
                <a:sym typeface="Arial"/>
              </a:rPr>
              <a:t>Kyon, </a:t>
            </a:r>
            <a:r>
              <a:rPr kumimoji="0" lang="en" sz="800" b="0" i="0" u="none" strike="noStrike" kern="0" cap="none" spc="0" normalizeH="0" baseline="0" noProof="0">
                <a:ln>
                  <a:noFill/>
                </a:ln>
                <a:solidFill>
                  <a:srgbClr val="000000"/>
                </a:solidFill>
                <a:effectLst/>
                <a:uLnTx/>
                <a:uFillTx/>
                <a:latin typeface="Arial"/>
                <a:cs typeface="Arial"/>
                <a:sym typeface="Arial"/>
              </a:rPr>
              <a:t>DanP, </a:t>
            </a:r>
            <a:r>
              <a:rPr kumimoji="0" lang="en" sz="800" b="0" i="0" u="none" strike="noStrike" kern="0" cap="none" spc="0" normalizeH="0" baseline="0" noProof="0">
                <a:ln>
                  <a:noFill/>
                </a:ln>
                <a:solidFill>
                  <a:srgbClr val="CCCCCC"/>
                </a:solidFill>
                <a:effectLst/>
                <a:uLnTx/>
                <a:uFillTx/>
                <a:latin typeface="Arial"/>
                <a:cs typeface="Arial"/>
                <a:sym typeface="Arial"/>
              </a:rPr>
              <a:t>Andrea, Sammi, Eric, David Chan,</a:t>
            </a:r>
            <a:r>
              <a:rPr kumimoji="0" lang="en" sz="800" b="0" i="0" u="none" strike="noStrike" kern="0" cap="none" spc="0" normalizeH="0" baseline="0" noProof="0">
                <a:ln>
                  <a:noFill/>
                </a:ln>
                <a:solidFill>
                  <a:srgbClr val="999999"/>
                </a:solidFill>
                <a:effectLst/>
                <a:uLnTx/>
                <a:uFillTx/>
                <a:latin typeface="Arial"/>
                <a:cs typeface="Arial"/>
                <a:sym typeface="Arial"/>
              </a:rPr>
              <a:t> </a:t>
            </a:r>
            <a:r>
              <a:rPr kumimoji="0" lang="en" sz="800" b="0" i="0" u="none" strike="noStrike" kern="0" cap="none" spc="0" normalizeH="0" baseline="0" noProof="0">
                <a:ln>
                  <a:noFill/>
                </a:ln>
                <a:solidFill>
                  <a:srgbClr val="A4C2F4"/>
                </a:solidFill>
                <a:effectLst/>
                <a:uLnTx/>
                <a:uFillTx/>
                <a:latin typeface="Arial"/>
                <a:cs typeface="Arial"/>
                <a:sym typeface="Arial"/>
              </a:rPr>
              <a:t>Jeff Edlund, Tristan</a:t>
            </a:r>
            <a:endParaRPr kumimoji="0" sz="800" b="0" i="0" u="none" strike="noStrike" kern="0" cap="none" spc="0" normalizeH="0" baseline="0" noProof="0">
              <a:ln>
                <a:noFill/>
              </a:ln>
              <a:solidFill>
                <a:srgbClr val="A4C2F4"/>
              </a:solidFill>
              <a:effectLst/>
              <a:uLnTx/>
              <a:uFillTx/>
              <a:latin typeface="Arial"/>
              <a:cs typeface="Arial"/>
              <a:sym typeface="Arial"/>
            </a:endParaRPr>
          </a:p>
        </p:txBody>
      </p:sp>
      <p:sp>
        <p:nvSpPr>
          <p:cNvPr id="327" name="Google Shape;327;p40"/>
          <p:cNvSpPr/>
          <p:nvPr/>
        </p:nvSpPr>
        <p:spPr>
          <a:xfrm>
            <a:off x="1180300" y="2678500"/>
            <a:ext cx="5901600" cy="169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System Testing: </a:t>
            </a:r>
            <a:r>
              <a:rPr kumimoji="0" lang="en" sz="800" b="1" i="0" u="none" strike="noStrike" kern="0" cap="none" spc="0" normalizeH="0" baseline="0" noProof="0">
                <a:ln>
                  <a:noFill/>
                </a:ln>
                <a:solidFill>
                  <a:srgbClr val="000000"/>
                </a:solidFill>
                <a:effectLst/>
                <a:uLnTx/>
                <a:uFillTx/>
                <a:latin typeface="Arial"/>
                <a:cs typeface="Arial"/>
                <a:sym typeface="Arial"/>
              </a:rPr>
              <a:t>Sammi, </a:t>
            </a:r>
            <a:r>
              <a:rPr kumimoji="0" lang="en" sz="800" b="0" i="0" u="none" strike="noStrike" kern="0" cap="none" spc="0" normalizeH="0" baseline="0" noProof="0">
                <a:ln>
                  <a:noFill/>
                </a:ln>
                <a:solidFill>
                  <a:srgbClr val="000000"/>
                </a:solidFill>
                <a:effectLst/>
                <a:uLnTx/>
                <a:uFillTx/>
                <a:latin typeface="Arial"/>
                <a:cs typeface="Arial"/>
                <a:sym typeface="Arial"/>
              </a:rPr>
              <a:t>Navid, Micah</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a:off x="7726575" y="1580950"/>
            <a:ext cx="1299000" cy="2364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Future members: </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Tiago</a:t>
            </a:r>
            <a:endParaRPr kumimoji="0" sz="800" b="0" i="0" u="none" strike="sng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Sunggoo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Hansoeb</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Tomoki</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Nobuhiro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David Shim</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Thomas Lew</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Leonardo Forero</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Saptarshi</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Stephanie</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Gene</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Cristina</a:t>
            </a:r>
            <a:endParaRPr kumimoji="0" sz="800" b="0" i="0" u="none" strike="noStrike" kern="0" cap="none" spc="0" normalizeH="0" baseline="0" noProof="0">
              <a:ln>
                <a:noFill/>
              </a:ln>
              <a:solidFill>
                <a:srgbClr val="CCCCCC"/>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CCCCCC"/>
                </a:solidFill>
                <a:effectLst/>
                <a:uLnTx/>
                <a:uFillTx/>
                <a:latin typeface="Arial"/>
                <a:cs typeface="Arial"/>
                <a:sym typeface="Arial"/>
              </a:rPr>
              <a:t>Jeff Delaune</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0"/>
          <p:cNvSpPr/>
          <p:nvPr/>
        </p:nvSpPr>
        <p:spPr>
          <a:xfrm>
            <a:off x="1957050" y="1371975"/>
            <a:ext cx="926400" cy="97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Advisors</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Brett Kennedy</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Issa Nesnas</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Larry Matthies</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Aaron Ames</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0" i="0" u="none" strike="noStrike" kern="0" cap="none" spc="0" normalizeH="0" baseline="0" noProof="0">
                <a:ln>
                  <a:noFill/>
                </a:ln>
                <a:solidFill>
                  <a:srgbClr val="000000"/>
                </a:solidFill>
                <a:effectLst/>
                <a:uLnTx/>
                <a:uFillTx/>
                <a:latin typeface="Arial"/>
                <a:cs typeface="Arial"/>
                <a:sym typeface="Arial"/>
              </a:rPr>
              <a:t>Darmin Arumugam</a:t>
            </a:r>
            <a:endParaRPr kumimoji="0" sz="7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330" name="Google Shape;330;p40"/>
          <p:cNvGraphicFramePr/>
          <p:nvPr/>
        </p:nvGraphicFramePr>
        <p:xfrm>
          <a:off x="4842400" y="174325"/>
          <a:ext cx="2743500" cy="1242060"/>
        </p:xfrm>
        <a:graphic>
          <a:graphicData uri="http://schemas.openxmlformats.org/drawingml/2006/table">
            <a:tbl>
              <a:tblPr>
                <a:noFill/>
              </a:tblPr>
              <a:tblGrid>
                <a:gridCol w="429475">
                  <a:extLst>
                    <a:ext uri="{9D8B030D-6E8A-4147-A177-3AD203B41FA5}">
                      <a16:colId xmlns:a16="http://schemas.microsoft.com/office/drawing/2014/main" val="20000"/>
                    </a:ext>
                  </a:extLst>
                </a:gridCol>
                <a:gridCol w="2314025">
                  <a:extLst>
                    <a:ext uri="{9D8B030D-6E8A-4147-A177-3AD203B41FA5}">
                      <a16:colId xmlns:a16="http://schemas.microsoft.com/office/drawing/2014/main" val="20001"/>
                    </a:ext>
                  </a:extLst>
                </a:gridCol>
              </a:tblGrid>
              <a:tr h="101600">
                <a:tc>
                  <a:txBody>
                    <a:bodyPr/>
                    <a:lstStyle/>
                    <a:p>
                      <a:pPr marL="0" lvl="0" indent="0" algn="l" rtl="0">
                        <a:spcBef>
                          <a:spcPts val="0"/>
                        </a:spcBef>
                        <a:spcAft>
                          <a:spcPts val="0"/>
                        </a:spcAft>
                        <a:buNone/>
                      </a:pPr>
                      <a:r>
                        <a:rPr lang="en" sz="900"/>
                        <a:t>WBS</a:t>
                      </a:r>
                      <a:endParaRPr sz="900"/>
                    </a:p>
                  </a:txBody>
                  <a:tcPr marL="50800" marR="50800" marT="0" marB="0">
                    <a:solidFill>
                      <a:srgbClr val="CCCCCC"/>
                    </a:solidFill>
                  </a:tcPr>
                </a:tc>
                <a:tc>
                  <a:txBody>
                    <a:bodyPr/>
                    <a:lstStyle/>
                    <a:p>
                      <a:pPr marL="0" lvl="0" indent="0" algn="l" rtl="0">
                        <a:spcBef>
                          <a:spcPts val="0"/>
                        </a:spcBef>
                        <a:spcAft>
                          <a:spcPts val="0"/>
                        </a:spcAft>
                        <a:buNone/>
                      </a:pPr>
                      <a:r>
                        <a:rPr lang="en" sz="900"/>
                        <a:t>Team Responsibility</a:t>
                      </a:r>
                      <a:endParaRPr sz="900"/>
                    </a:p>
                  </a:txBody>
                  <a:tcPr marL="50800" marR="50800" marT="0" marB="0">
                    <a:solidFill>
                      <a:srgbClr val="CCCCCC"/>
                    </a:solidFill>
                  </a:tcPr>
                </a:tc>
                <a:extLst>
                  <a:ext uri="{0D108BD9-81ED-4DB2-BD59-A6C34878D82A}">
                    <a16:rowId xmlns:a16="http://schemas.microsoft.com/office/drawing/2014/main" val="10000"/>
                  </a:ext>
                </a:extLst>
              </a:tr>
              <a:tr h="101600">
                <a:tc>
                  <a:txBody>
                    <a:bodyPr/>
                    <a:lstStyle/>
                    <a:p>
                      <a:pPr marL="0" lvl="0" indent="0" algn="l" rtl="0">
                        <a:spcBef>
                          <a:spcPts val="0"/>
                        </a:spcBef>
                        <a:spcAft>
                          <a:spcPts val="0"/>
                        </a:spcAft>
                        <a:buNone/>
                      </a:pPr>
                      <a:r>
                        <a:rPr lang="en" sz="900"/>
                        <a:t>0</a:t>
                      </a:r>
                      <a:endParaRPr sz="900"/>
                    </a:p>
                  </a:txBody>
                  <a:tcPr marL="50800" marR="50800" marT="0" marB="0"/>
                </a:tc>
                <a:tc>
                  <a:txBody>
                    <a:bodyPr/>
                    <a:lstStyle/>
                    <a:p>
                      <a:pPr marL="0" lvl="0" indent="0" algn="l" rtl="0">
                        <a:spcBef>
                          <a:spcPts val="0"/>
                        </a:spcBef>
                        <a:spcAft>
                          <a:spcPts val="0"/>
                        </a:spcAft>
                        <a:buNone/>
                      </a:pPr>
                      <a:r>
                        <a:rPr lang="en" sz="900"/>
                        <a:t>Management</a:t>
                      </a:r>
                      <a:endParaRPr sz="900"/>
                    </a:p>
                  </a:txBody>
                  <a:tcPr marL="50800" marR="50800" marT="0" marB="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900"/>
                        <a:t>1</a:t>
                      </a:r>
                      <a:endParaRPr sz="900"/>
                    </a:p>
                  </a:txBody>
                  <a:tcPr marL="50800" marR="50800" marT="0" marB="0"/>
                </a:tc>
                <a:tc>
                  <a:txBody>
                    <a:bodyPr/>
                    <a:lstStyle/>
                    <a:p>
                      <a:pPr marL="0" lvl="0" indent="0" algn="l" rtl="0">
                        <a:spcBef>
                          <a:spcPts val="0"/>
                        </a:spcBef>
                        <a:spcAft>
                          <a:spcPts val="0"/>
                        </a:spcAft>
                        <a:buNone/>
                      </a:pPr>
                      <a:r>
                        <a:rPr lang="en" sz="900"/>
                        <a:t>Demo (sim and HW)</a:t>
                      </a:r>
                      <a:endParaRPr sz="900"/>
                    </a:p>
                  </a:txBody>
                  <a:tcPr marL="50800" marR="50800" marT="0" marB="0"/>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900"/>
                        <a:t>2</a:t>
                      </a:r>
                      <a:endParaRPr sz="900"/>
                    </a:p>
                  </a:txBody>
                  <a:tcPr marL="50800" marR="50800" marT="0" marB="0"/>
                </a:tc>
                <a:tc>
                  <a:txBody>
                    <a:bodyPr/>
                    <a:lstStyle/>
                    <a:p>
                      <a:pPr marL="0" lvl="0" indent="0" algn="l" rtl="0">
                        <a:spcBef>
                          <a:spcPts val="0"/>
                        </a:spcBef>
                        <a:spcAft>
                          <a:spcPts val="0"/>
                        </a:spcAft>
                        <a:buNone/>
                      </a:pPr>
                      <a:r>
                        <a:rPr lang="en" sz="900"/>
                        <a:t>Rollocopter system</a:t>
                      </a:r>
                      <a:endParaRPr sz="900"/>
                    </a:p>
                  </a:txBody>
                  <a:tcPr marL="50800" marR="50800" marT="0" marB="0"/>
                </a:tc>
                <a:extLst>
                  <a:ext uri="{0D108BD9-81ED-4DB2-BD59-A6C34878D82A}">
                    <a16:rowId xmlns:a16="http://schemas.microsoft.com/office/drawing/2014/main" val="10003"/>
                  </a:ext>
                </a:extLst>
              </a:tr>
              <a:tr h="139700">
                <a:tc>
                  <a:txBody>
                    <a:bodyPr/>
                    <a:lstStyle/>
                    <a:p>
                      <a:pPr marL="0" lvl="0" indent="0" algn="l" rtl="0">
                        <a:spcBef>
                          <a:spcPts val="0"/>
                        </a:spcBef>
                        <a:spcAft>
                          <a:spcPts val="0"/>
                        </a:spcAft>
                        <a:buNone/>
                      </a:pPr>
                      <a:r>
                        <a:rPr lang="en" sz="900"/>
                        <a:t>3</a:t>
                      </a:r>
                      <a:endParaRPr sz="900"/>
                    </a:p>
                  </a:txBody>
                  <a:tcPr marL="50800" marR="50800" marT="0" marB="0"/>
                </a:tc>
                <a:tc>
                  <a:txBody>
                    <a:bodyPr/>
                    <a:lstStyle/>
                    <a:p>
                      <a:pPr marL="0" lvl="0" indent="0" algn="l" rtl="0">
                        <a:spcBef>
                          <a:spcPts val="0"/>
                        </a:spcBef>
                        <a:spcAft>
                          <a:spcPts val="0"/>
                        </a:spcAft>
                        <a:buNone/>
                      </a:pPr>
                      <a:r>
                        <a:rPr lang="en" sz="900"/>
                        <a:t>Rollocopter G&amp;C</a:t>
                      </a:r>
                      <a:endParaRPr sz="900"/>
                    </a:p>
                  </a:txBody>
                  <a:tcPr marL="50800" marR="50800" marT="0" marB="0"/>
                </a:tc>
                <a:extLst>
                  <a:ext uri="{0D108BD9-81ED-4DB2-BD59-A6C34878D82A}">
                    <a16:rowId xmlns:a16="http://schemas.microsoft.com/office/drawing/2014/main" val="10004"/>
                  </a:ext>
                </a:extLst>
              </a:tr>
              <a:tr h="101600">
                <a:tc>
                  <a:txBody>
                    <a:bodyPr/>
                    <a:lstStyle/>
                    <a:p>
                      <a:pPr marL="0" lvl="0" indent="0" algn="l" rtl="0">
                        <a:spcBef>
                          <a:spcPts val="0"/>
                        </a:spcBef>
                        <a:spcAft>
                          <a:spcPts val="0"/>
                        </a:spcAft>
                        <a:buNone/>
                      </a:pPr>
                      <a:r>
                        <a:rPr lang="en" sz="900"/>
                        <a:t>4</a:t>
                      </a:r>
                      <a:endParaRPr sz="900"/>
                    </a:p>
                  </a:txBody>
                  <a:tcPr marL="50800" marR="50800" marT="0" marB="0"/>
                </a:tc>
                <a:tc>
                  <a:txBody>
                    <a:bodyPr/>
                    <a:lstStyle/>
                    <a:p>
                      <a:pPr marL="0" lvl="0" indent="0" algn="l" rtl="0">
                        <a:spcBef>
                          <a:spcPts val="0"/>
                        </a:spcBef>
                        <a:spcAft>
                          <a:spcPts val="0"/>
                        </a:spcAft>
                        <a:buNone/>
                      </a:pPr>
                      <a:r>
                        <a:rPr lang="en" sz="900"/>
                        <a:t>Rollocopter perception</a:t>
                      </a:r>
                      <a:endParaRPr sz="900"/>
                    </a:p>
                  </a:txBody>
                  <a:tcPr marL="50800" marR="50800" marT="0" marB="0"/>
                </a:tc>
                <a:extLst>
                  <a:ext uri="{0D108BD9-81ED-4DB2-BD59-A6C34878D82A}">
                    <a16:rowId xmlns:a16="http://schemas.microsoft.com/office/drawing/2014/main" val="10005"/>
                  </a:ext>
                </a:extLst>
              </a:tr>
              <a:tr h="114300">
                <a:tc>
                  <a:txBody>
                    <a:bodyPr/>
                    <a:lstStyle/>
                    <a:p>
                      <a:pPr marL="0" lvl="0" indent="0" algn="l" rtl="0">
                        <a:spcBef>
                          <a:spcPts val="0"/>
                        </a:spcBef>
                        <a:spcAft>
                          <a:spcPts val="0"/>
                        </a:spcAft>
                        <a:buNone/>
                      </a:pPr>
                      <a:r>
                        <a:rPr lang="en" sz="900"/>
                        <a:t>5</a:t>
                      </a:r>
                      <a:endParaRPr sz="900"/>
                    </a:p>
                  </a:txBody>
                  <a:tcPr marL="50800" marR="50800" marT="0" marB="0"/>
                </a:tc>
                <a:tc>
                  <a:txBody>
                    <a:bodyPr/>
                    <a:lstStyle/>
                    <a:p>
                      <a:pPr marL="0" lvl="0" indent="0" algn="l" rtl="0">
                        <a:spcBef>
                          <a:spcPts val="0"/>
                        </a:spcBef>
                        <a:spcAft>
                          <a:spcPts val="0"/>
                        </a:spcAft>
                        <a:buNone/>
                      </a:pPr>
                      <a:r>
                        <a:rPr lang="en" sz="900"/>
                        <a:t>Ground robot (system/autonomy/MQS)</a:t>
                      </a:r>
                      <a:endParaRPr sz="900"/>
                    </a:p>
                  </a:txBody>
                  <a:tcPr marL="50800" marR="50800" marT="0" marB="0"/>
                </a:tc>
                <a:extLst>
                  <a:ext uri="{0D108BD9-81ED-4DB2-BD59-A6C34878D82A}">
                    <a16:rowId xmlns:a16="http://schemas.microsoft.com/office/drawing/2014/main" val="10006"/>
                  </a:ext>
                </a:extLst>
              </a:tr>
              <a:tr h="139700">
                <a:tc>
                  <a:txBody>
                    <a:bodyPr/>
                    <a:lstStyle/>
                    <a:p>
                      <a:pPr marL="0" lvl="0" indent="0" algn="l" rtl="0">
                        <a:spcBef>
                          <a:spcPts val="0"/>
                        </a:spcBef>
                        <a:spcAft>
                          <a:spcPts val="0"/>
                        </a:spcAft>
                        <a:buNone/>
                      </a:pPr>
                      <a:r>
                        <a:rPr lang="en" sz="900"/>
                        <a:t>6</a:t>
                      </a:r>
                      <a:endParaRPr sz="900"/>
                    </a:p>
                  </a:txBody>
                  <a:tcPr marL="50800" marR="50800" marT="0" marB="0"/>
                </a:tc>
                <a:tc>
                  <a:txBody>
                    <a:bodyPr/>
                    <a:lstStyle/>
                    <a:p>
                      <a:pPr marL="0" lvl="0" indent="0" algn="l" rtl="0">
                        <a:spcBef>
                          <a:spcPts val="0"/>
                        </a:spcBef>
                        <a:spcAft>
                          <a:spcPts val="0"/>
                        </a:spcAft>
                        <a:buNone/>
                      </a:pPr>
                      <a:r>
                        <a:rPr lang="en" sz="900"/>
                        <a:t>Multi-agent</a:t>
                      </a:r>
                      <a:endParaRPr sz="900"/>
                    </a:p>
                  </a:txBody>
                  <a:tcPr marL="50800" marR="50800" marT="0" marB="0"/>
                </a:tc>
                <a:extLst>
                  <a:ext uri="{0D108BD9-81ED-4DB2-BD59-A6C34878D82A}">
                    <a16:rowId xmlns:a16="http://schemas.microsoft.com/office/drawing/2014/main" val="10007"/>
                  </a:ext>
                </a:extLst>
              </a:tr>
              <a:tr h="139700">
                <a:tc>
                  <a:txBody>
                    <a:bodyPr/>
                    <a:lstStyle/>
                    <a:p>
                      <a:pPr marL="0" lvl="0" indent="0" algn="l" rtl="0">
                        <a:spcBef>
                          <a:spcPts val="0"/>
                        </a:spcBef>
                        <a:spcAft>
                          <a:spcPts val="0"/>
                        </a:spcAft>
                        <a:buNone/>
                      </a:pPr>
                      <a:r>
                        <a:rPr lang="en" sz="900"/>
                        <a:t>7</a:t>
                      </a:r>
                      <a:endParaRPr sz="900"/>
                    </a:p>
                  </a:txBody>
                  <a:tcPr marL="50800" marR="50800" marT="0" marB="0"/>
                </a:tc>
                <a:tc>
                  <a:txBody>
                    <a:bodyPr/>
                    <a:lstStyle/>
                    <a:p>
                      <a:pPr marL="0" lvl="0" indent="0" algn="l" rtl="0">
                        <a:spcBef>
                          <a:spcPts val="0"/>
                        </a:spcBef>
                        <a:spcAft>
                          <a:spcPts val="0"/>
                        </a:spcAft>
                        <a:buNone/>
                      </a:pPr>
                      <a:r>
                        <a:rPr lang="en" sz="900"/>
                        <a:t>Communications</a:t>
                      </a:r>
                      <a:endParaRPr sz="900"/>
                    </a:p>
                  </a:txBody>
                  <a:tcPr marL="50800" marR="50800" marT="0" marB="0"/>
                </a:tc>
                <a:extLst>
                  <a:ext uri="{0D108BD9-81ED-4DB2-BD59-A6C34878D82A}">
                    <a16:rowId xmlns:a16="http://schemas.microsoft.com/office/drawing/2014/main" val="10008"/>
                  </a:ext>
                </a:extLst>
              </a:tr>
            </a:tbl>
          </a:graphicData>
        </a:graphic>
      </p:graphicFrame>
      <p:sp>
        <p:nvSpPr>
          <p:cNvPr id="331" name="Google Shape;331;p40"/>
          <p:cNvSpPr/>
          <p:nvPr/>
        </p:nvSpPr>
        <p:spPr>
          <a:xfrm>
            <a:off x="2918150" y="1371975"/>
            <a:ext cx="926400" cy="97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SW Arch/Policy</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JP de la Croix</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Kyon Otsu</a:t>
            </a:r>
            <a:endParaRPr kumimoji="0" sz="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0"/>
          <p:cNvSpPr txBox="1">
            <a:spLocks noGrp="1"/>
          </p:cNvSpPr>
          <p:nvPr>
            <p:ph type="title"/>
          </p:nvPr>
        </p:nvSpPr>
        <p:spPr>
          <a:xfrm>
            <a:off x="172725" y="174325"/>
            <a:ext cx="245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Q1 Org Chart</a:t>
            </a:r>
            <a:endParaRPr/>
          </a:p>
        </p:txBody>
      </p:sp>
      <p:sp>
        <p:nvSpPr>
          <p:cNvPr id="333" name="Google Shape;333;p40"/>
          <p:cNvSpPr/>
          <p:nvPr/>
        </p:nvSpPr>
        <p:spPr>
          <a:xfrm>
            <a:off x="2842675" y="174325"/>
            <a:ext cx="1959000" cy="67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27425" tIns="0" rIns="27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800" b="1" i="0" u="none" strike="noStrike" kern="0" cap="none" spc="0" normalizeH="0" baseline="0" noProof="0">
                <a:ln>
                  <a:noFill/>
                </a:ln>
                <a:solidFill>
                  <a:srgbClr val="980000"/>
                </a:solidFill>
                <a:effectLst/>
                <a:uLnTx/>
                <a:uFillTx/>
                <a:latin typeface="Arial"/>
                <a:cs typeface="Arial"/>
                <a:sym typeface="Arial"/>
              </a:rPr>
              <a:t>Team name</a:t>
            </a:r>
            <a:endParaRPr kumimoji="0" sz="800" b="1" i="0" u="none" strike="noStrike" kern="0" cap="none" spc="0" normalizeH="0" baseline="0" noProof="0">
              <a:ln>
                <a:noFill/>
              </a:ln>
              <a:solidFill>
                <a:srgbClr val="98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 Reporting person(s)</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000000"/>
                </a:solidFill>
                <a:effectLst/>
                <a:uLnTx/>
                <a:uFillTx/>
                <a:latin typeface="Arial"/>
                <a:cs typeface="Arial"/>
                <a:sym typeface="Arial"/>
              </a:rPr>
              <a:t>- Deputy</a:t>
            </a:r>
            <a:endParaRPr kumimoji="0" sz="8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999999"/>
                </a:solidFill>
                <a:effectLst/>
                <a:uLnTx/>
                <a:uFillTx/>
                <a:latin typeface="Arial"/>
                <a:cs typeface="Arial"/>
                <a:sym typeface="Arial"/>
              </a:rPr>
              <a:t>Supporting/advising members</a:t>
            </a:r>
            <a:endParaRPr kumimoji="0" sz="800" b="0" i="0" u="none" strike="noStrike" kern="0" cap="none" spc="0" normalizeH="0" baseline="0" noProof="0">
              <a:ln>
                <a:noFill/>
              </a:ln>
              <a:solidFill>
                <a:srgbClr val="999999"/>
              </a:solidFill>
              <a:effectLst/>
              <a:uLnTx/>
              <a:uFillTx/>
              <a:latin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FF"/>
                </a:solidFill>
                <a:effectLst/>
                <a:uLnTx/>
                <a:uFillTx/>
                <a:latin typeface="Arial"/>
                <a:cs typeface="Arial"/>
                <a:sym typeface="Arial"/>
              </a:rPr>
              <a:t>Future members</a:t>
            </a:r>
            <a:endParaRPr kumimoji="0" sz="800" b="0"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40"/>
          <p:cNvSpPr txBox="1"/>
          <p:nvPr/>
        </p:nvSpPr>
        <p:spPr>
          <a:xfrm>
            <a:off x="2842675" y="896400"/>
            <a:ext cx="1959000" cy="300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FF00FF"/>
                </a:solidFill>
                <a:effectLst/>
                <a:uLnTx/>
                <a:uFillTx/>
                <a:latin typeface="Arial"/>
                <a:cs typeface="Arial"/>
                <a:sym typeface="Arial"/>
              </a:rPr>
              <a:t>some text is intentionally hard to see as the people are nonexistent yet</a:t>
            </a:r>
            <a:endParaRPr kumimoji="0" sz="800" b="0" i="0" u="none" strike="noStrike" kern="0" cap="none" spc="0" normalizeH="0" baseline="0" noProof="0">
              <a:ln>
                <a:noFill/>
              </a:ln>
              <a:solidFill>
                <a:srgbClr val="FF00FF"/>
              </a:solidFill>
              <a:effectLst/>
              <a:uLnTx/>
              <a:uFillTx/>
              <a:latin typeface="Arial"/>
              <a:cs typeface="Arial"/>
              <a:sym typeface="Arial"/>
            </a:endParaRPr>
          </a:p>
        </p:txBody>
      </p:sp>
    </p:spTree>
    <p:extLst>
      <p:ext uri="{BB962C8B-B14F-4D97-AF65-F5344CB8AC3E}">
        <p14:creationId xmlns:p14="http://schemas.microsoft.com/office/powerpoint/2010/main" val="252127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311700" y="1766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Teams</a:t>
            </a:r>
            <a:endParaRPr/>
          </a:p>
        </p:txBody>
      </p:sp>
      <p:sp>
        <p:nvSpPr>
          <p:cNvPr id="311" name="Google Shape;311;p39"/>
          <p:cNvSpPr txBox="1">
            <a:spLocks noGrp="1"/>
          </p:cNvSpPr>
          <p:nvPr>
            <p:ph type="body" idx="1"/>
          </p:nvPr>
        </p:nvSpPr>
        <p:spPr>
          <a:xfrm>
            <a:off x="311700" y="982050"/>
            <a:ext cx="26013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We have eight teams in the SubT projects:</a:t>
            </a:r>
            <a:endParaRPr sz="1400">
              <a:solidFill>
                <a:schemeClr val="dk1"/>
              </a:solidFill>
            </a:endParaRPr>
          </a:p>
          <a:p>
            <a:pPr marL="0" lvl="0" indent="0" algn="l" rtl="0">
              <a:spcBef>
                <a:spcPts val="0"/>
              </a:spcBef>
              <a:spcAft>
                <a:spcPts val="1600"/>
              </a:spcAft>
              <a:buNone/>
            </a:pPr>
            <a:endParaRPr sz="1400"/>
          </a:p>
        </p:txBody>
      </p:sp>
      <p:graphicFrame>
        <p:nvGraphicFramePr>
          <p:cNvPr id="312" name="Google Shape;312;p39"/>
          <p:cNvGraphicFramePr/>
          <p:nvPr/>
        </p:nvGraphicFramePr>
        <p:xfrm>
          <a:off x="2837850" y="538900"/>
          <a:ext cx="5943600" cy="1524000"/>
        </p:xfrm>
        <a:graphic>
          <a:graphicData uri="http://schemas.openxmlformats.org/drawingml/2006/table">
            <a:tbl>
              <a:tblPr>
                <a:noFill/>
              </a:tblPr>
              <a:tblGrid>
                <a:gridCol w="609600">
                  <a:extLst>
                    <a:ext uri="{9D8B030D-6E8A-4147-A177-3AD203B41FA5}">
                      <a16:colId xmlns:a16="http://schemas.microsoft.com/office/drawing/2014/main" val="20000"/>
                    </a:ext>
                  </a:extLst>
                </a:gridCol>
                <a:gridCol w="2781300">
                  <a:extLst>
                    <a:ext uri="{9D8B030D-6E8A-4147-A177-3AD203B41FA5}">
                      <a16:colId xmlns:a16="http://schemas.microsoft.com/office/drawing/2014/main" val="20001"/>
                    </a:ext>
                  </a:extLst>
                </a:gridCol>
                <a:gridCol w="1552575">
                  <a:extLst>
                    <a:ext uri="{9D8B030D-6E8A-4147-A177-3AD203B41FA5}">
                      <a16:colId xmlns:a16="http://schemas.microsoft.com/office/drawing/2014/main" val="20002"/>
                    </a:ext>
                  </a:extLst>
                </a:gridCol>
                <a:gridCol w="1000125">
                  <a:extLst>
                    <a:ext uri="{9D8B030D-6E8A-4147-A177-3AD203B41FA5}">
                      <a16:colId xmlns:a16="http://schemas.microsoft.com/office/drawing/2014/main" val="20003"/>
                    </a:ext>
                  </a:extLst>
                </a:gridCol>
              </a:tblGrid>
              <a:tr h="63500">
                <a:tc>
                  <a:txBody>
                    <a:bodyPr/>
                    <a:lstStyle/>
                    <a:p>
                      <a:pPr marL="0" lvl="0" indent="0" algn="l" rtl="0">
                        <a:spcBef>
                          <a:spcPts val="0"/>
                        </a:spcBef>
                        <a:spcAft>
                          <a:spcPts val="0"/>
                        </a:spcAft>
                        <a:buNone/>
                      </a:pPr>
                      <a:r>
                        <a:rPr lang="en" sz="1000">
                          <a:solidFill>
                            <a:srgbClr val="FFFFFF"/>
                          </a:solidFill>
                        </a:rPr>
                        <a:t>Team ID</a:t>
                      </a:r>
                      <a:endParaRPr sz="1000">
                        <a:solidFill>
                          <a:srgbClr val="FFFFFF"/>
                        </a:solidFill>
                      </a:endParaRPr>
                    </a:p>
                  </a:txBody>
                  <a:tcPr marL="50800" marR="50800" marT="0" marB="0">
                    <a:solidFill>
                      <a:srgbClr val="666666"/>
                    </a:solidFill>
                  </a:tcPr>
                </a:tc>
                <a:tc>
                  <a:txBody>
                    <a:bodyPr/>
                    <a:lstStyle/>
                    <a:p>
                      <a:pPr marL="0" lvl="0" indent="0" algn="l" rtl="0">
                        <a:spcBef>
                          <a:spcPts val="0"/>
                        </a:spcBef>
                        <a:spcAft>
                          <a:spcPts val="0"/>
                        </a:spcAft>
                        <a:buNone/>
                      </a:pPr>
                      <a:r>
                        <a:rPr lang="en" sz="1000">
                          <a:solidFill>
                            <a:srgbClr val="FFFFFF"/>
                          </a:solidFill>
                        </a:rPr>
                        <a:t>Team name</a:t>
                      </a:r>
                      <a:endParaRPr sz="1000">
                        <a:solidFill>
                          <a:srgbClr val="FFFFFF"/>
                        </a:solidFill>
                      </a:endParaRPr>
                    </a:p>
                  </a:txBody>
                  <a:tcPr marL="50800" marR="50800" marT="0" marB="0">
                    <a:solidFill>
                      <a:srgbClr val="666666"/>
                    </a:solidFill>
                  </a:tcPr>
                </a:tc>
                <a:tc>
                  <a:txBody>
                    <a:bodyPr/>
                    <a:lstStyle/>
                    <a:p>
                      <a:pPr marL="0" lvl="0" indent="0" algn="l" rtl="0">
                        <a:spcBef>
                          <a:spcPts val="0"/>
                        </a:spcBef>
                        <a:spcAft>
                          <a:spcPts val="0"/>
                        </a:spcAft>
                        <a:buNone/>
                      </a:pPr>
                      <a:r>
                        <a:rPr lang="en" sz="1000">
                          <a:solidFill>
                            <a:srgbClr val="FFFFFF"/>
                          </a:solidFill>
                        </a:rPr>
                        <a:t>Reporting person </a:t>
                      </a:r>
                      <a:endParaRPr sz="1000">
                        <a:solidFill>
                          <a:srgbClr val="FFFFFF"/>
                        </a:solidFill>
                      </a:endParaRPr>
                    </a:p>
                    <a:p>
                      <a:pPr marL="0" lvl="0" indent="0" algn="l" rtl="0">
                        <a:spcBef>
                          <a:spcPts val="0"/>
                        </a:spcBef>
                        <a:spcAft>
                          <a:spcPts val="0"/>
                        </a:spcAft>
                        <a:buNone/>
                      </a:pPr>
                      <a:r>
                        <a:rPr lang="en" sz="1000">
                          <a:solidFill>
                            <a:srgbClr val="FFFFFF"/>
                          </a:solidFill>
                        </a:rPr>
                        <a:t>during Q1</a:t>
                      </a:r>
                      <a:endParaRPr sz="1000">
                        <a:solidFill>
                          <a:srgbClr val="FFFFFF"/>
                        </a:solidFill>
                      </a:endParaRPr>
                    </a:p>
                  </a:txBody>
                  <a:tcPr marL="50800" marR="50800" marT="0" marB="0">
                    <a:solidFill>
                      <a:srgbClr val="666666"/>
                    </a:solidFill>
                  </a:tcPr>
                </a:tc>
                <a:tc>
                  <a:txBody>
                    <a:bodyPr/>
                    <a:lstStyle/>
                    <a:p>
                      <a:pPr marL="0" lvl="0" indent="0" algn="l" rtl="0">
                        <a:spcBef>
                          <a:spcPts val="0"/>
                        </a:spcBef>
                        <a:spcAft>
                          <a:spcPts val="0"/>
                        </a:spcAft>
                        <a:buNone/>
                      </a:pPr>
                      <a:r>
                        <a:rPr lang="en" sz="1000">
                          <a:solidFill>
                            <a:srgbClr val="FFFFFF"/>
                          </a:solidFill>
                        </a:rPr>
                        <a:t>Participating institutions</a:t>
                      </a:r>
                      <a:endParaRPr sz="1000">
                        <a:solidFill>
                          <a:srgbClr val="FFFFFF"/>
                        </a:solidFill>
                      </a:endParaRPr>
                    </a:p>
                  </a:txBody>
                  <a:tcPr marL="50800" marR="50800" marT="0" marB="0">
                    <a:solidFill>
                      <a:srgbClr val="666666"/>
                    </a:solidFill>
                  </a:tcPr>
                </a:tc>
                <a:extLst>
                  <a:ext uri="{0D108BD9-81ED-4DB2-BD59-A6C34878D82A}">
                    <a16:rowId xmlns:a16="http://schemas.microsoft.com/office/drawing/2014/main" val="10000"/>
                  </a:ext>
                </a:extLst>
              </a:tr>
              <a:tr h="101600">
                <a:tc>
                  <a:txBody>
                    <a:bodyPr/>
                    <a:lstStyle/>
                    <a:p>
                      <a:pPr marL="0" lvl="0" indent="0" algn="l" rtl="0">
                        <a:spcBef>
                          <a:spcPts val="0"/>
                        </a:spcBef>
                        <a:spcAft>
                          <a:spcPts val="0"/>
                        </a:spcAft>
                        <a:buNone/>
                      </a:pPr>
                      <a:r>
                        <a:rPr lang="en" sz="1000"/>
                        <a:t>1</a:t>
                      </a:r>
                      <a:endParaRPr sz="1000"/>
                    </a:p>
                  </a:txBody>
                  <a:tcPr marL="50800" marR="50800" marT="0" marB="0"/>
                </a:tc>
                <a:tc>
                  <a:txBody>
                    <a:bodyPr/>
                    <a:lstStyle/>
                    <a:p>
                      <a:pPr marL="0" lvl="0" indent="0" algn="l" rtl="0">
                        <a:spcBef>
                          <a:spcPts val="0"/>
                        </a:spcBef>
                        <a:spcAft>
                          <a:spcPts val="0"/>
                        </a:spcAft>
                        <a:buNone/>
                      </a:pPr>
                      <a:r>
                        <a:rPr lang="en" sz="1000"/>
                        <a:t>Management</a:t>
                      </a:r>
                      <a:endParaRPr sz="1000"/>
                    </a:p>
                  </a:txBody>
                  <a:tcPr marL="50800" marR="50800" marT="0" marB="0"/>
                </a:tc>
                <a:tc>
                  <a:txBody>
                    <a:bodyPr/>
                    <a:lstStyle/>
                    <a:p>
                      <a:pPr marL="0" lvl="0" indent="0" algn="l" rtl="0">
                        <a:spcBef>
                          <a:spcPts val="0"/>
                        </a:spcBef>
                        <a:spcAft>
                          <a:spcPts val="0"/>
                        </a:spcAft>
                        <a:buNone/>
                      </a:pPr>
                      <a:r>
                        <a:rPr lang="en" sz="1000"/>
                        <a:t>Ali</a:t>
                      </a:r>
                      <a:endParaRPr sz="1000"/>
                    </a:p>
                  </a:txBody>
                  <a:tcPr marL="50800" marR="50800" marT="0" marB="0"/>
                </a:tc>
                <a:tc>
                  <a:txBody>
                    <a:bodyPr/>
                    <a:lstStyle/>
                    <a:p>
                      <a:pPr marL="0" lvl="0" indent="0" algn="l" rtl="0">
                        <a:spcBef>
                          <a:spcPts val="0"/>
                        </a:spcBef>
                        <a:spcAft>
                          <a:spcPts val="0"/>
                        </a:spcAft>
                        <a:buNone/>
                      </a:pPr>
                      <a:r>
                        <a:rPr lang="en" sz="1000"/>
                        <a:t>JPL</a:t>
                      </a:r>
                      <a:endParaRPr sz="1000"/>
                    </a:p>
                  </a:txBody>
                  <a:tcPr marL="50800" marR="50800" marT="0" marB="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a:t>2</a:t>
                      </a:r>
                      <a:endParaRPr sz="1000"/>
                    </a:p>
                  </a:txBody>
                  <a:tcPr marL="50800" marR="50800" marT="0" marB="0"/>
                </a:tc>
                <a:tc>
                  <a:txBody>
                    <a:bodyPr/>
                    <a:lstStyle/>
                    <a:p>
                      <a:pPr marL="0" lvl="0" indent="0" algn="l" rtl="0">
                        <a:spcBef>
                          <a:spcPts val="0"/>
                        </a:spcBef>
                        <a:spcAft>
                          <a:spcPts val="0"/>
                        </a:spcAft>
                        <a:buNone/>
                      </a:pPr>
                      <a:r>
                        <a:rPr lang="en" sz="1000"/>
                        <a:t>Rollocopter system</a:t>
                      </a:r>
                      <a:endParaRPr sz="1000"/>
                    </a:p>
                  </a:txBody>
                  <a:tcPr marL="50800" marR="50800" marT="0" marB="0"/>
                </a:tc>
                <a:tc>
                  <a:txBody>
                    <a:bodyPr/>
                    <a:lstStyle/>
                    <a:p>
                      <a:pPr marL="0" lvl="0" indent="0" algn="l" rtl="0">
                        <a:spcBef>
                          <a:spcPts val="0"/>
                        </a:spcBef>
                        <a:spcAft>
                          <a:spcPts val="0"/>
                        </a:spcAft>
                        <a:buNone/>
                      </a:pPr>
                      <a:r>
                        <a:rPr lang="en" sz="1000"/>
                        <a:t>Arash</a:t>
                      </a:r>
                      <a:endParaRPr sz="1000"/>
                    </a:p>
                  </a:txBody>
                  <a:tcPr marL="50800" marR="50800" marT="0" marB="0"/>
                </a:tc>
                <a:tc>
                  <a:txBody>
                    <a:bodyPr/>
                    <a:lstStyle/>
                    <a:p>
                      <a:pPr marL="0" lvl="0" indent="0" algn="l" rtl="0">
                        <a:spcBef>
                          <a:spcPts val="0"/>
                        </a:spcBef>
                        <a:spcAft>
                          <a:spcPts val="0"/>
                        </a:spcAft>
                        <a:buNone/>
                      </a:pPr>
                      <a:r>
                        <a:rPr lang="en" sz="1000"/>
                        <a:t>JPL</a:t>
                      </a:r>
                      <a:endParaRPr sz="1000"/>
                    </a:p>
                  </a:txBody>
                  <a:tcPr marL="50800" marR="50800" marT="0" marB="0"/>
                </a:tc>
                <a:extLst>
                  <a:ext uri="{0D108BD9-81ED-4DB2-BD59-A6C34878D82A}">
                    <a16:rowId xmlns:a16="http://schemas.microsoft.com/office/drawing/2014/main" val="10002"/>
                  </a:ext>
                </a:extLst>
              </a:tr>
              <a:tr h="139700">
                <a:tc>
                  <a:txBody>
                    <a:bodyPr/>
                    <a:lstStyle/>
                    <a:p>
                      <a:pPr marL="0" lvl="0" indent="0" algn="l" rtl="0">
                        <a:spcBef>
                          <a:spcPts val="0"/>
                        </a:spcBef>
                        <a:spcAft>
                          <a:spcPts val="0"/>
                        </a:spcAft>
                        <a:buNone/>
                      </a:pPr>
                      <a:r>
                        <a:rPr lang="en" sz="1000"/>
                        <a:t>3</a:t>
                      </a:r>
                      <a:endParaRPr sz="1000"/>
                    </a:p>
                  </a:txBody>
                  <a:tcPr marL="50800" marR="50800" marT="0" marB="0"/>
                </a:tc>
                <a:tc>
                  <a:txBody>
                    <a:bodyPr/>
                    <a:lstStyle/>
                    <a:p>
                      <a:pPr marL="0" lvl="0" indent="0" algn="l" rtl="0">
                        <a:spcBef>
                          <a:spcPts val="0"/>
                        </a:spcBef>
                        <a:spcAft>
                          <a:spcPts val="0"/>
                        </a:spcAft>
                        <a:buNone/>
                      </a:pPr>
                      <a:r>
                        <a:rPr lang="en" sz="1000"/>
                        <a:t>Rollocopter GNC</a:t>
                      </a:r>
                      <a:endParaRPr sz="1000"/>
                    </a:p>
                  </a:txBody>
                  <a:tcPr marL="50800" marR="50800" marT="0" marB="0"/>
                </a:tc>
                <a:tc>
                  <a:txBody>
                    <a:bodyPr/>
                    <a:lstStyle/>
                    <a:p>
                      <a:pPr marL="0" lvl="0" indent="0" algn="l" rtl="0">
                        <a:spcBef>
                          <a:spcPts val="0"/>
                        </a:spcBef>
                        <a:spcAft>
                          <a:spcPts val="0"/>
                        </a:spcAft>
                        <a:buNone/>
                      </a:pPr>
                      <a:r>
                        <a:rPr lang="en" sz="1000"/>
                        <a:t>Rohan</a:t>
                      </a:r>
                      <a:endParaRPr sz="1000"/>
                    </a:p>
                  </a:txBody>
                  <a:tcPr marL="50800" marR="50800" marT="0" marB="0"/>
                </a:tc>
                <a:tc>
                  <a:txBody>
                    <a:bodyPr/>
                    <a:lstStyle/>
                    <a:p>
                      <a:pPr marL="0" lvl="0" indent="0" algn="l" rtl="0">
                        <a:spcBef>
                          <a:spcPts val="0"/>
                        </a:spcBef>
                        <a:spcAft>
                          <a:spcPts val="0"/>
                        </a:spcAft>
                        <a:buNone/>
                      </a:pPr>
                      <a:r>
                        <a:rPr lang="en" sz="1000"/>
                        <a:t>JPL/Caltech</a:t>
                      </a:r>
                      <a:endParaRPr sz="1000"/>
                    </a:p>
                  </a:txBody>
                  <a:tcPr marL="50800" marR="50800" marT="0" marB="0"/>
                </a:tc>
                <a:extLst>
                  <a:ext uri="{0D108BD9-81ED-4DB2-BD59-A6C34878D82A}">
                    <a16:rowId xmlns:a16="http://schemas.microsoft.com/office/drawing/2014/main" val="10003"/>
                  </a:ext>
                </a:extLst>
              </a:tr>
              <a:tr h="101600">
                <a:tc>
                  <a:txBody>
                    <a:bodyPr/>
                    <a:lstStyle/>
                    <a:p>
                      <a:pPr marL="0" lvl="0" indent="0" algn="l" rtl="0">
                        <a:spcBef>
                          <a:spcPts val="0"/>
                        </a:spcBef>
                        <a:spcAft>
                          <a:spcPts val="0"/>
                        </a:spcAft>
                        <a:buNone/>
                      </a:pPr>
                      <a:r>
                        <a:rPr lang="en" sz="1000"/>
                        <a:t>4</a:t>
                      </a:r>
                      <a:endParaRPr sz="1000"/>
                    </a:p>
                  </a:txBody>
                  <a:tcPr marL="50800" marR="50800" marT="0" marB="0"/>
                </a:tc>
                <a:tc>
                  <a:txBody>
                    <a:bodyPr/>
                    <a:lstStyle/>
                    <a:p>
                      <a:pPr marL="0" lvl="0" indent="0" algn="l" rtl="0">
                        <a:spcBef>
                          <a:spcPts val="0"/>
                        </a:spcBef>
                        <a:spcAft>
                          <a:spcPts val="0"/>
                        </a:spcAft>
                        <a:buNone/>
                      </a:pPr>
                      <a:r>
                        <a:rPr lang="en" sz="1000"/>
                        <a:t>Rollocopter perception</a:t>
                      </a:r>
                      <a:endParaRPr sz="1000"/>
                    </a:p>
                  </a:txBody>
                  <a:tcPr marL="50800" marR="50800" marT="0"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Ben</a:t>
                      </a:r>
                      <a:endParaRPr sz="1000">
                        <a:solidFill>
                          <a:srgbClr val="FF0000"/>
                        </a:solidFill>
                      </a:endParaRPr>
                    </a:p>
                  </a:txBody>
                  <a:tcPr marL="50800" marR="50800" marT="0" marB="0"/>
                </a:tc>
                <a:tc>
                  <a:txBody>
                    <a:bodyPr/>
                    <a:lstStyle/>
                    <a:p>
                      <a:pPr marL="0" lvl="0" indent="0" algn="l" rtl="0">
                        <a:spcBef>
                          <a:spcPts val="0"/>
                        </a:spcBef>
                        <a:spcAft>
                          <a:spcPts val="0"/>
                        </a:spcAft>
                        <a:buNone/>
                      </a:pPr>
                      <a:r>
                        <a:rPr lang="en" sz="1000"/>
                        <a:t>MIT/JPL</a:t>
                      </a:r>
                      <a:endParaRPr sz="1000"/>
                    </a:p>
                  </a:txBody>
                  <a:tcPr marL="50800" marR="50800" marT="0" marB="0"/>
                </a:tc>
                <a:extLst>
                  <a:ext uri="{0D108BD9-81ED-4DB2-BD59-A6C34878D82A}">
                    <a16:rowId xmlns:a16="http://schemas.microsoft.com/office/drawing/2014/main" val="10004"/>
                  </a:ext>
                </a:extLst>
              </a:tr>
              <a:tr h="114300">
                <a:tc>
                  <a:txBody>
                    <a:bodyPr/>
                    <a:lstStyle/>
                    <a:p>
                      <a:pPr marL="0" lvl="0" indent="0" algn="l" rtl="0">
                        <a:spcBef>
                          <a:spcPts val="0"/>
                        </a:spcBef>
                        <a:spcAft>
                          <a:spcPts val="0"/>
                        </a:spcAft>
                        <a:buNone/>
                      </a:pPr>
                      <a:r>
                        <a:rPr lang="en" sz="1000"/>
                        <a:t>5</a:t>
                      </a:r>
                      <a:endParaRPr sz="1000"/>
                    </a:p>
                  </a:txBody>
                  <a:tcPr marL="50800" marR="50800" marT="0" marB="0"/>
                </a:tc>
                <a:tc>
                  <a:txBody>
                    <a:bodyPr/>
                    <a:lstStyle/>
                    <a:p>
                      <a:pPr marL="0" lvl="0" indent="0" algn="l" rtl="0">
                        <a:spcBef>
                          <a:spcPts val="0"/>
                        </a:spcBef>
                        <a:spcAft>
                          <a:spcPts val="0"/>
                        </a:spcAft>
                        <a:buNone/>
                      </a:pPr>
                      <a:r>
                        <a:rPr lang="en" sz="1000"/>
                        <a:t>Ground robot (system/autonomy/MQS)</a:t>
                      </a:r>
                      <a:endParaRPr sz="1000"/>
                    </a:p>
                  </a:txBody>
                  <a:tcPr marL="50800" marR="50800" marT="0" marB="0"/>
                </a:tc>
                <a:tc>
                  <a:txBody>
                    <a:bodyPr/>
                    <a:lstStyle/>
                    <a:p>
                      <a:pPr marL="0" lvl="0" indent="0" algn="l" rtl="0">
                        <a:spcBef>
                          <a:spcPts val="0"/>
                        </a:spcBef>
                        <a:spcAft>
                          <a:spcPts val="0"/>
                        </a:spcAft>
                        <a:buNone/>
                      </a:pPr>
                      <a:r>
                        <a:rPr lang="en" sz="1000"/>
                        <a:t>Joel</a:t>
                      </a:r>
                      <a:endParaRPr sz="1000"/>
                    </a:p>
                  </a:txBody>
                  <a:tcPr marL="50800" marR="50800" marT="0" marB="0"/>
                </a:tc>
                <a:tc>
                  <a:txBody>
                    <a:bodyPr/>
                    <a:lstStyle/>
                    <a:p>
                      <a:pPr marL="0" lvl="0" indent="0" algn="l" rtl="0">
                        <a:spcBef>
                          <a:spcPts val="0"/>
                        </a:spcBef>
                        <a:spcAft>
                          <a:spcPts val="0"/>
                        </a:spcAft>
                        <a:buNone/>
                      </a:pPr>
                      <a:r>
                        <a:rPr lang="en" sz="1000"/>
                        <a:t>Caltech</a:t>
                      </a:r>
                      <a:endParaRPr sz="1000"/>
                    </a:p>
                  </a:txBody>
                  <a:tcPr marL="50800" marR="50800" marT="0" marB="0"/>
                </a:tc>
                <a:extLst>
                  <a:ext uri="{0D108BD9-81ED-4DB2-BD59-A6C34878D82A}">
                    <a16:rowId xmlns:a16="http://schemas.microsoft.com/office/drawing/2014/main" val="10005"/>
                  </a:ext>
                </a:extLst>
              </a:tr>
              <a:tr h="139700">
                <a:tc>
                  <a:txBody>
                    <a:bodyPr/>
                    <a:lstStyle/>
                    <a:p>
                      <a:pPr marL="0" lvl="0" indent="0" algn="l" rtl="0">
                        <a:spcBef>
                          <a:spcPts val="0"/>
                        </a:spcBef>
                        <a:spcAft>
                          <a:spcPts val="0"/>
                        </a:spcAft>
                        <a:buNone/>
                      </a:pPr>
                      <a:r>
                        <a:rPr lang="en" sz="1000"/>
                        <a:t>6</a:t>
                      </a:r>
                      <a:endParaRPr sz="1000"/>
                    </a:p>
                  </a:txBody>
                  <a:tcPr marL="50800" marR="50800" marT="0" marB="0"/>
                </a:tc>
                <a:tc>
                  <a:txBody>
                    <a:bodyPr/>
                    <a:lstStyle/>
                    <a:p>
                      <a:pPr marL="0" lvl="0" indent="0" algn="l" rtl="0">
                        <a:spcBef>
                          <a:spcPts val="0"/>
                        </a:spcBef>
                        <a:spcAft>
                          <a:spcPts val="0"/>
                        </a:spcAft>
                        <a:buNone/>
                      </a:pPr>
                      <a:r>
                        <a:rPr lang="en" sz="1000"/>
                        <a:t>Mission planning and multi-agent autonomy</a:t>
                      </a:r>
                      <a:endParaRPr sz="1000"/>
                    </a:p>
                  </a:txBody>
                  <a:tcPr marL="50800" marR="50800" marT="0" marB="0"/>
                </a:tc>
                <a:tc>
                  <a:txBody>
                    <a:bodyPr/>
                    <a:lstStyle/>
                    <a:p>
                      <a:pPr marL="0" lvl="0" indent="0" algn="l" rtl="0">
                        <a:spcBef>
                          <a:spcPts val="0"/>
                        </a:spcBef>
                        <a:spcAft>
                          <a:spcPts val="0"/>
                        </a:spcAft>
                        <a:buNone/>
                      </a:pPr>
                      <a:r>
                        <a:rPr lang="en" sz="1000"/>
                        <a:t>Mike</a:t>
                      </a:r>
                      <a:endParaRPr sz="1000"/>
                    </a:p>
                  </a:txBody>
                  <a:tcPr marL="50800" marR="50800" marT="0" marB="0"/>
                </a:tc>
                <a:tc>
                  <a:txBody>
                    <a:bodyPr/>
                    <a:lstStyle/>
                    <a:p>
                      <a:pPr marL="0" lvl="0" indent="0" algn="l" rtl="0">
                        <a:spcBef>
                          <a:spcPts val="0"/>
                        </a:spcBef>
                        <a:spcAft>
                          <a:spcPts val="0"/>
                        </a:spcAft>
                        <a:buNone/>
                      </a:pPr>
                      <a:r>
                        <a:rPr lang="en" sz="1000"/>
                        <a:t>JPL/Caltech</a:t>
                      </a:r>
                      <a:endParaRPr sz="1000"/>
                    </a:p>
                  </a:txBody>
                  <a:tcPr marL="50800" marR="50800" marT="0" marB="0"/>
                </a:tc>
                <a:extLst>
                  <a:ext uri="{0D108BD9-81ED-4DB2-BD59-A6C34878D82A}">
                    <a16:rowId xmlns:a16="http://schemas.microsoft.com/office/drawing/2014/main" val="10006"/>
                  </a:ext>
                </a:extLst>
              </a:tr>
              <a:tr h="139700">
                <a:tc>
                  <a:txBody>
                    <a:bodyPr/>
                    <a:lstStyle/>
                    <a:p>
                      <a:pPr marL="0" lvl="0" indent="0" algn="l" rtl="0">
                        <a:spcBef>
                          <a:spcPts val="0"/>
                        </a:spcBef>
                        <a:spcAft>
                          <a:spcPts val="0"/>
                        </a:spcAft>
                        <a:buNone/>
                      </a:pPr>
                      <a:r>
                        <a:rPr lang="en" sz="1000"/>
                        <a:t>7</a:t>
                      </a:r>
                      <a:endParaRPr sz="1000"/>
                    </a:p>
                  </a:txBody>
                  <a:tcPr marL="50800" marR="50800" marT="0" marB="0"/>
                </a:tc>
                <a:tc>
                  <a:txBody>
                    <a:bodyPr/>
                    <a:lstStyle/>
                    <a:p>
                      <a:pPr marL="0" lvl="0" indent="0" algn="l" rtl="0">
                        <a:spcBef>
                          <a:spcPts val="0"/>
                        </a:spcBef>
                        <a:spcAft>
                          <a:spcPts val="0"/>
                        </a:spcAft>
                        <a:buNone/>
                      </a:pPr>
                      <a:r>
                        <a:rPr lang="en" sz="1000"/>
                        <a:t>Communications</a:t>
                      </a:r>
                      <a:endParaRPr sz="1000"/>
                    </a:p>
                  </a:txBody>
                  <a:tcPr marL="50800" marR="50800" marT="0" marB="0"/>
                </a:tc>
                <a:tc>
                  <a:txBody>
                    <a:bodyPr/>
                    <a:lstStyle/>
                    <a:p>
                      <a:pPr marL="0" lvl="0" indent="0" algn="l" rtl="0">
                        <a:spcBef>
                          <a:spcPts val="0"/>
                        </a:spcBef>
                        <a:spcAft>
                          <a:spcPts val="0"/>
                        </a:spcAft>
                        <a:buNone/>
                      </a:pPr>
                      <a:r>
                        <a:rPr lang="en" sz="1000"/>
                        <a:t>William</a:t>
                      </a:r>
                      <a:endParaRPr sz="1000"/>
                    </a:p>
                  </a:txBody>
                  <a:tcPr marL="50800" marR="50800" marT="0" marB="0"/>
                </a:tc>
                <a:tc>
                  <a:txBody>
                    <a:bodyPr/>
                    <a:lstStyle/>
                    <a:p>
                      <a:pPr marL="0" lvl="0" indent="0" algn="l" rtl="0">
                        <a:spcBef>
                          <a:spcPts val="0"/>
                        </a:spcBef>
                        <a:spcAft>
                          <a:spcPts val="0"/>
                        </a:spcAft>
                        <a:buNone/>
                      </a:pPr>
                      <a:r>
                        <a:rPr lang="en" sz="1000"/>
                        <a:t>JPL</a:t>
                      </a:r>
                      <a:endParaRPr sz="1000"/>
                    </a:p>
                  </a:txBody>
                  <a:tcPr marL="50800" marR="50800" marT="0" marB="0"/>
                </a:tc>
                <a:extLst>
                  <a:ext uri="{0D108BD9-81ED-4DB2-BD59-A6C34878D82A}">
                    <a16:rowId xmlns:a16="http://schemas.microsoft.com/office/drawing/2014/main" val="10007"/>
                  </a:ext>
                </a:extLst>
              </a:tr>
              <a:tr h="139700">
                <a:tc>
                  <a:txBody>
                    <a:bodyPr/>
                    <a:lstStyle/>
                    <a:p>
                      <a:pPr marL="0" lvl="0" indent="0" algn="l" rtl="0">
                        <a:spcBef>
                          <a:spcPts val="0"/>
                        </a:spcBef>
                        <a:spcAft>
                          <a:spcPts val="0"/>
                        </a:spcAft>
                        <a:buNone/>
                      </a:pPr>
                      <a:r>
                        <a:rPr lang="en" sz="1000"/>
                        <a:t>8</a:t>
                      </a:r>
                      <a:endParaRPr sz="1000"/>
                    </a:p>
                  </a:txBody>
                  <a:tcPr marL="50800" marR="50800" marT="0" marB="0"/>
                </a:tc>
                <a:tc>
                  <a:txBody>
                    <a:bodyPr/>
                    <a:lstStyle/>
                    <a:p>
                      <a:pPr marL="0" lvl="0" indent="0" algn="l" rtl="0">
                        <a:spcBef>
                          <a:spcPts val="0"/>
                        </a:spcBef>
                        <a:spcAft>
                          <a:spcPts val="0"/>
                        </a:spcAft>
                        <a:buNone/>
                      </a:pPr>
                      <a:r>
                        <a:rPr lang="en" sz="1000"/>
                        <a:t>Simulation and HW demo</a:t>
                      </a:r>
                      <a:endParaRPr sz="1000"/>
                    </a:p>
                  </a:txBody>
                  <a:tcPr marL="50800" marR="50800" marT="0" marB="0"/>
                </a:tc>
                <a:tc>
                  <a:txBody>
                    <a:bodyPr/>
                    <a:lstStyle/>
                    <a:p>
                      <a:pPr marL="0" lvl="0" indent="0" algn="l" rtl="0">
                        <a:spcBef>
                          <a:spcPts val="0"/>
                        </a:spcBef>
                        <a:spcAft>
                          <a:spcPts val="0"/>
                        </a:spcAft>
                        <a:buNone/>
                      </a:pPr>
                      <a:r>
                        <a:rPr lang="en" sz="1000"/>
                        <a:t>Kyon</a:t>
                      </a:r>
                      <a:endParaRPr sz="1000"/>
                    </a:p>
                  </a:txBody>
                  <a:tcPr marL="50800" marR="50800" marT="0" marB="0"/>
                </a:tc>
                <a:tc>
                  <a:txBody>
                    <a:bodyPr/>
                    <a:lstStyle/>
                    <a:p>
                      <a:pPr marL="0" lvl="0" indent="0" algn="l" rtl="0">
                        <a:spcBef>
                          <a:spcPts val="0"/>
                        </a:spcBef>
                        <a:spcAft>
                          <a:spcPts val="0"/>
                        </a:spcAft>
                        <a:buNone/>
                      </a:pPr>
                      <a:r>
                        <a:rPr lang="en" sz="1000"/>
                        <a:t>JPL/Caltech</a:t>
                      </a:r>
                      <a:endParaRPr sz="1000"/>
                    </a:p>
                  </a:txBody>
                  <a:tcPr marL="50800" marR="50800" marT="0" marB="0"/>
                </a:tc>
                <a:extLst>
                  <a:ext uri="{0D108BD9-81ED-4DB2-BD59-A6C34878D82A}">
                    <a16:rowId xmlns:a16="http://schemas.microsoft.com/office/drawing/2014/main" val="10008"/>
                  </a:ext>
                </a:extLst>
              </a:tr>
            </a:tbl>
          </a:graphicData>
        </a:graphic>
      </p:graphicFrame>
      <p:graphicFrame>
        <p:nvGraphicFramePr>
          <p:cNvPr id="313" name="Google Shape;313;p39"/>
          <p:cNvGraphicFramePr/>
          <p:nvPr/>
        </p:nvGraphicFramePr>
        <p:xfrm>
          <a:off x="761538" y="2419350"/>
          <a:ext cx="7620900" cy="2033900"/>
        </p:xfrm>
        <a:graphic>
          <a:graphicData uri="http://schemas.openxmlformats.org/drawingml/2006/table">
            <a:tbl>
              <a:tblPr>
                <a:noFill/>
              </a:tblPr>
              <a:tblGrid>
                <a:gridCol w="2660350">
                  <a:extLst>
                    <a:ext uri="{9D8B030D-6E8A-4147-A177-3AD203B41FA5}">
                      <a16:colId xmlns:a16="http://schemas.microsoft.com/office/drawing/2014/main" val="20000"/>
                    </a:ext>
                  </a:extLst>
                </a:gridCol>
                <a:gridCol w="1944775">
                  <a:extLst>
                    <a:ext uri="{9D8B030D-6E8A-4147-A177-3AD203B41FA5}">
                      <a16:colId xmlns:a16="http://schemas.microsoft.com/office/drawing/2014/main" val="20001"/>
                    </a:ext>
                  </a:extLst>
                </a:gridCol>
                <a:gridCol w="3015775">
                  <a:extLst>
                    <a:ext uri="{9D8B030D-6E8A-4147-A177-3AD203B41FA5}">
                      <a16:colId xmlns:a16="http://schemas.microsoft.com/office/drawing/2014/main" val="20002"/>
                    </a:ext>
                  </a:extLst>
                </a:gridCol>
              </a:tblGrid>
              <a:tr h="309550">
                <a:tc>
                  <a:txBody>
                    <a:bodyPr/>
                    <a:lstStyle/>
                    <a:p>
                      <a:pPr marL="0" lvl="0" indent="0" algn="l" rtl="0">
                        <a:spcBef>
                          <a:spcPts val="0"/>
                        </a:spcBef>
                        <a:spcAft>
                          <a:spcPts val="0"/>
                        </a:spcAft>
                        <a:buNone/>
                      </a:pPr>
                      <a:r>
                        <a:rPr lang="en" sz="1000"/>
                        <a:t>Team name/ WBS</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000"/>
                        <a:t>Meeting Time</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000"/>
                        <a:t>Person in charge of the Agenda</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169700">
                <a:tc>
                  <a:txBody>
                    <a:bodyPr/>
                    <a:lstStyle/>
                    <a:p>
                      <a:pPr marL="0" marR="0" lvl="0" indent="0" algn="l" rtl="0">
                        <a:lnSpc>
                          <a:spcPct val="100000"/>
                        </a:lnSpc>
                        <a:spcBef>
                          <a:spcPts val="0"/>
                        </a:spcBef>
                        <a:spcAft>
                          <a:spcPts val="0"/>
                        </a:spcAft>
                        <a:buNone/>
                      </a:pPr>
                      <a:r>
                        <a:rPr lang="en" sz="1000"/>
                        <a:t>Rollocopter system</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Mondays 2pm-3pm</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Arash/ScottH</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3800">
                <a:tc>
                  <a:txBody>
                    <a:bodyPr/>
                    <a:lstStyle/>
                    <a:p>
                      <a:pPr marL="0" marR="0" lvl="0" indent="0" algn="l" rtl="0">
                        <a:lnSpc>
                          <a:spcPct val="100000"/>
                        </a:lnSpc>
                        <a:spcBef>
                          <a:spcPts val="0"/>
                        </a:spcBef>
                        <a:spcAft>
                          <a:spcPts val="0"/>
                        </a:spcAft>
                        <a:buNone/>
                      </a:pPr>
                      <a:r>
                        <a:rPr lang="en" sz="1000"/>
                        <a:t>Rollocopter GNC</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Wednesdays 10am-11am</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Rohan</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marR="0" lvl="0" indent="0" algn="l" rtl="0">
                        <a:lnSpc>
                          <a:spcPct val="100000"/>
                        </a:lnSpc>
                        <a:spcBef>
                          <a:spcPts val="0"/>
                        </a:spcBef>
                        <a:spcAft>
                          <a:spcPts val="0"/>
                        </a:spcAft>
                        <a:buNone/>
                      </a:pPr>
                      <a:r>
                        <a:rPr lang="en" sz="1000"/>
                        <a:t>Rollocopter perception</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Tuesdays 11-12</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Ali</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57950">
                <a:tc>
                  <a:txBody>
                    <a:bodyPr/>
                    <a:lstStyle/>
                    <a:p>
                      <a:pPr marL="0" marR="0" lvl="0" indent="0" algn="l" rtl="0">
                        <a:lnSpc>
                          <a:spcPct val="100000"/>
                        </a:lnSpc>
                        <a:spcBef>
                          <a:spcPts val="0"/>
                        </a:spcBef>
                        <a:spcAft>
                          <a:spcPts val="0"/>
                        </a:spcAft>
                        <a:buNone/>
                      </a:pPr>
                      <a:r>
                        <a:rPr lang="en" sz="1000"/>
                        <a:t>Ground robot (system/autonomy/MQS)</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000">
                          <a:solidFill>
                            <a:srgbClr val="FF0000"/>
                          </a:solidFill>
                        </a:rPr>
                        <a:t>TBD</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Shreyansh/Amanda</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47125">
                <a:tc>
                  <a:txBody>
                    <a:bodyPr/>
                    <a:lstStyle/>
                    <a:p>
                      <a:pPr marL="0" marR="0" lvl="0" indent="0" algn="l" rtl="0">
                        <a:lnSpc>
                          <a:spcPct val="100000"/>
                        </a:lnSpc>
                        <a:spcBef>
                          <a:spcPts val="0"/>
                        </a:spcBef>
                        <a:spcAft>
                          <a:spcPts val="0"/>
                        </a:spcAft>
                        <a:buNone/>
                      </a:pPr>
                      <a:r>
                        <a:rPr lang="en" sz="1000"/>
                        <a:t>Mission planning and multi-agent autonomy</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 sz="1000"/>
                        <a:t>Wednesdays 4-5pm</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 sz="1000"/>
                        <a:t>Mike/William</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00000">
                <a:tc>
                  <a:txBody>
                    <a:bodyPr/>
                    <a:lstStyle/>
                    <a:p>
                      <a:pPr marL="0" marR="0" lvl="0" indent="0" algn="l" rtl="0">
                        <a:lnSpc>
                          <a:spcPct val="100000"/>
                        </a:lnSpc>
                        <a:spcBef>
                          <a:spcPts val="0"/>
                        </a:spcBef>
                        <a:spcAft>
                          <a:spcPts val="0"/>
                        </a:spcAft>
                        <a:buNone/>
                      </a:pPr>
                      <a:r>
                        <a:rPr lang="en" sz="1000"/>
                        <a:t>Communications</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54775">
                <a:tc>
                  <a:txBody>
                    <a:bodyPr/>
                    <a:lstStyle/>
                    <a:p>
                      <a:pPr marL="0" marR="0" lvl="0" indent="0" algn="l" rtl="0">
                        <a:lnSpc>
                          <a:spcPct val="100000"/>
                        </a:lnSpc>
                        <a:spcBef>
                          <a:spcPts val="0"/>
                        </a:spcBef>
                        <a:spcAft>
                          <a:spcPts val="0"/>
                        </a:spcAft>
                        <a:buNone/>
                      </a:pPr>
                      <a:r>
                        <a:rPr lang="en" sz="1000"/>
                        <a:t>Simulation and HW demo</a:t>
                      </a:r>
                      <a:endParaRPr sz="1000"/>
                    </a:p>
                  </a:txBody>
                  <a:tcPr marL="50800" marR="50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Tuesdays 10-11</a:t>
                      </a:r>
                      <a:endParaRPr sz="1000"/>
                    </a:p>
                  </a:txBody>
                  <a:tcPr marL="45700" marR="457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Kyon</a:t>
                      </a:r>
                      <a:endParaRPr sz="1000"/>
                    </a:p>
                  </a:txBody>
                  <a:tcPr marL="45700" marR="4570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54775">
                <a:tc>
                  <a:txBody>
                    <a:bodyPr/>
                    <a:lstStyle/>
                    <a:p>
                      <a:pPr marL="0" marR="0" lvl="0" indent="0" algn="l" rtl="0">
                        <a:lnSpc>
                          <a:spcPct val="100000"/>
                        </a:lnSpc>
                        <a:spcBef>
                          <a:spcPts val="0"/>
                        </a:spcBef>
                        <a:spcAft>
                          <a:spcPts val="0"/>
                        </a:spcAft>
                        <a:buNone/>
                      </a:pPr>
                      <a:r>
                        <a:rPr lang="en" sz="1000"/>
                        <a:t>Management (paperwork)</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Mondays 10-11</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Ali</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54775">
                <a:tc>
                  <a:txBody>
                    <a:bodyPr/>
                    <a:lstStyle/>
                    <a:p>
                      <a:pPr marL="0" lvl="0" indent="0" algn="l" rtl="0">
                        <a:spcBef>
                          <a:spcPts val="0"/>
                        </a:spcBef>
                        <a:spcAft>
                          <a:spcPts val="0"/>
                        </a:spcAft>
                        <a:buNone/>
                      </a:pPr>
                      <a:r>
                        <a:rPr lang="en" sz="1000">
                          <a:solidFill>
                            <a:srgbClr val="000000"/>
                          </a:solidFill>
                        </a:rPr>
                        <a:t>Management (strategic) / leads meeting</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Tuesdays 2-3</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Ali</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68000">
                <a:tc>
                  <a:txBody>
                    <a:bodyPr/>
                    <a:lstStyle/>
                    <a:p>
                      <a:pPr marL="0" marR="0" lvl="0" indent="0" algn="l" rtl="0">
                        <a:lnSpc>
                          <a:spcPct val="100000"/>
                        </a:lnSpc>
                        <a:spcBef>
                          <a:spcPts val="0"/>
                        </a:spcBef>
                        <a:spcAft>
                          <a:spcPts val="0"/>
                        </a:spcAft>
                        <a:buNone/>
                      </a:pPr>
                      <a:r>
                        <a:rPr lang="en" sz="1000"/>
                        <a:t>All-hands meeting</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Tuesdays 1-2</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t>Ali</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54775">
                <a:tc>
                  <a:txBody>
                    <a:bodyPr/>
                    <a:lstStyle/>
                    <a:p>
                      <a:pPr marL="0" lvl="0" indent="0" algn="l" rtl="0">
                        <a:spcBef>
                          <a:spcPts val="0"/>
                        </a:spcBef>
                        <a:spcAft>
                          <a:spcPts val="0"/>
                        </a:spcAft>
                        <a:buNone/>
                      </a:pPr>
                      <a:r>
                        <a:rPr lang="en" sz="1000">
                          <a:solidFill>
                            <a:srgbClr val="000000"/>
                          </a:solidFill>
                        </a:rPr>
                        <a:t>All-hands backup meeting</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00000"/>
                          </a:solidFill>
                        </a:rPr>
                        <a:t>Thursdays 11-12</a:t>
                      </a:r>
                      <a:endParaRPr sz="1000"/>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00000"/>
                          </a:solidFill>
                        </a:rPr>
                        <a:t>Ali</a:t>
                      </a:r>
                      <a:endParaRPr sz="1000">
                        <a:solidFill>
                          <a:srgbClr val="000000"/>
                        </a:solidFill>
                      </a:endParaRPr>
                    </a:p>
                  </a:txBody>
                  <a:tcPr marL="45700" marR="4570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314" name="Google Shape;314;p39"/>
          <p:cNvSpPr txBox="1">
            <a:spLocks noGrp="1"/>
          </p:cNvSpPr>
          <p:nvPr>
            <p:ph type="body" idx="1"/>
          </p:nvPr>
        </p:nvSpPr>
        <p:spPr>
          <a:xfrm>
            <a:off x="65575" y="4665900"/>
            <a:ext cx="81168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Person in charge will set up/cancel/ and invite people to meetings.</a:t>
            </a:r>
            <a:endParaRPr sz="1400">
              <a:solidFill>
                <a:schemeClr val="dk1"/>
              </a:solidFill>
            </a:endParaRPr>
          </a:p>
          <a:p>
            <a:pPr marL="0" lvl="0" indent="0" algn="l" rtl="0">
              <a:spcBef>
                <a:spcPts val="0"/>
              </a:spcBef>
              <a:spcAft>
                <a:spcPts val="1600"/>
              </a:spcAft>
              <a:buNone/>
            </a:pPr>
            <a:endParaRPr sz="1400"/>
          </a:p>
        </p:txBody>
      </p:sp>
    </p:spTree>
    <p:extLst>
      <p:ext uri="{BB962C8B-B14F-4D97-AF65-F5344CB8AC3E}">
        <p14:creationId xmlns:p14="http://schemas.microsoft.com/office/powerpoint/2010/main" val="2032660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4"/>
        <p:cNvGrpSpPr/>
        <p:nvPr/>
      </p:nvGrpSpPr>
      <p:grpSpPr>
        <a:xfrm>
          <a:off x="0" y="0"/>
          <a:ext cx="0" cy="0"/>
          <a:chOff x="0" y="0"/>
          <a:chExt cx="0" cy="0"/>
        </a:xfrm>
      </p:grpSpPr>
      <p:grpSp>
        <p:nvGrpSpPr>
          <p:cNvPr id="285" name="Google Shape;285;p29"/>
          <p:cNvGrpSpPr/>
          <p:nvPr/>
        </p:nvGrpSpPr>
        <p:grpSpPr>
          <a:xfrm>
            <a:off x="2984016" y="0"/>
            <a:ext cx="6159984" cy="5145164"/>
            <a:chOff x="0" y="0"/>
            <a:chExt cx="5943600" cy="4964809"/>
          </a:xfrm>
        </p:grpSpPr>
        <p:pic>
          <p:nvPicPr>
            <p:cNvPr id="286" name="Google Shape;286;p29"/>
            <p:cNvPicPr preferRelativeResize="0"/>
            <p:nvPr/>
          </p:nvPicPr>
          <p:blipFill rotWithShape="1">
            <a:blip r:embed="rId3">
              <a:alphaModFix/>
            </a:blip>
            <a:srcRect/>
            <a:stretch/>
          </p:blipFill>
          <p:spPr>
            <a:xfrm>
              <a:off x="0" y="4091049"/>
              <a:ext cx="5943600" cy="873760"/>
            </a:xfrm>
            <a:prstGeom prst="rect">
              <a:avLst/>
            </a:prstGeom>
            <a:noFill/>
            <a:ln>
              <a:noFill/>
            </a:ln>
          </p:spPr>
        </p:pic>
        <p:pic>
          <p:nvPicPr>
            <p:cNvPr id="287" name="Google Shape;287;p29"/>
            <p:cNvPicPr preferRelativeResize="0"/>
            <p:nvPr/>
          </p:nvPicPr>
          <p:blipFill rotWithShape="1">
            <a:blip r:embed="rId4">
              <a:alphaModFix/>
            </a:blip>
            <a:srcRect/>
            <a:stretch/>
          </p:blipFill>
          <p:spPr>
            <a:xfrm>
              <a:off x="0" y="0"/>
              <a:ext cx="5943600" cy="4084320"/>
            </a:xfrm>
            <a:prstGeom prst="rect">
              <a:avLst/>
            </a:prstGeom>
            <a:noFill/>
            <a:ln>
              <a:noFill/>
            </a:ln>
          </p:spPr>
        </p:pic>
      </p:grpSp>
      <p:sp>
        <p:nvSpPr>
          <p:cNvPr id="288" name="Google Shape;288;p29"/>
          <p:cNvSpPr txBox="1"/>
          <p:nvPr/>
        </p:nvSpPr>
        <p:spPr>
          <a:xfrm>
            <a:off x="133820" y="288680"/>
            <a:ext cx="2850196" cy="1518139"/>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rgbClr val="FFFFFF"/>
                </a:solidFill>
                <a:latin typeface="Times New Roman"/>
                <a:ea typeface="Times New Roman"/>
                <a:cs typeface="Times New Roman"/>
                <a:sym typeface="Times New Roman"/>
              </a:rPr>
              <a:t>Detailed Schedule </a:t>
            </a:r>
            <a:endParaRPr sz="1100"/>
          </a:p>
          <a:p>
            <a:pPr marL="0" marR="0" lvl="0" indent="0" algn="l" rtl="0">
              <a:lnSpc>
                <a:spcPct val="90000"/>
              </a:lnSpc>
              <a:spcBef>
                <a:spcPts val="0"/>
              </a:spcBef>
              <a:spcAft>
                <a:spcPts val="0"/>
              </a:spcAft>
              <a:buClr>
                <a:srgbClr val="000000"/>
              </a:buClr>
              <a:buSzPts val="3300"/>
              <a:buFont typeface="Arial"/>
              <a:buNone/>
            </a:pPr>
            <a:endParaRPr sz="11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2"/>
        <p:cNvGrpSpPr/>
        <p:nvPr/>
      </p:nvGrpSpPr>
      <p:grpSpPr>
        <a:xfrm>
          <a:off x="0" y="0"/>
          <a:ext cx="0" cy="0"/>
          <a:chOff x="0" y="0"/>
          <a:chExt cx="0" cy="0"/>
        </a:xfrm>
      </p:grpSpPr>
      <p:sp>
        <p:nvSpPr>
          <p:cNvPr id="423" name="Google Shape;423;p42"/>
          <p:cNvSpPr/>
          <p:nvPr/>
        </p:nvSpPr>
        <p:spPr>
          <a:xfrm>
            <a:off x="6116963" y="2751050"/>
            <a:ext cx="2838600" cy="2203200"/>
          </a:xfrm>
          <a:prstGeom prst="rect">
            <a:avLst/>
          </a:prstGeom>
          <a:solidFill>
            <a:srgbClr val="E7E6E6"/>
          </a:solidFill>
          <a:ln w="9525" cap="flat" cmpd="sng">
            <a:solidFill>
              <a:srgbClr val="44546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txBox="1">
            <a:spLocks noGrp="1"/>
          </p:cNvSpPr>
          <p:nvPr>
            <p:ph type="title"/>
          </p:nvPr>
        </p:nvSpPr>
        <p:spPr>
          <a:xfrm>
            <a:off x="45029" y="106440"/>
            <a:ext cx="7886700" cy="6189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a:solidFill>
                  <a:srgbClr val="FFFFFF"/>
                </a:solidFill>
                <a:latin typeface="Times New Roman"/>
                <a:ea typeface="Times New Roman"/>
                <a:cs typeface="Times New Roman"/>
                <a:sym typeface="Times New Roman"/>
              </a:rPr>
              <a:t>Simulation and HW Test</a:t>
            </a:r>
            <a:endParaRPr sz="3300" b="0" i="0" u="none" strike="noStrike" cap="none">
              <a:solidFill>
                <a:srgbClr val="FFFFFF"/>
              </a:solidFill>
              <a:latin typeface="Times New Roman"/>
              <a:ea typeface="Times New Roman"/>
              <a:cs typeface="Times New Roman"/>
              <a:sym typeface="Times New Roman"/>
            </a:endParaRPr>
          </a:p>
        </p:txBody>
      </p:sp>
      <p:sp>
        <p:nvSpPr>
          <p:cNvPr id="425" name="Google Shape;425;p42"/>
          <p:cNvSpPr txBox="1">
            <a:spLocks noGrp="1"/>
          </p:cNvSpPr>
          <p:nvPr>
            <p:ph type="body" idx="1"/>
          </p:nvPr>
        </p:nvSpPr>
        <p:spPr>
          <a:xfrm>
            <a:off x="342900" y="981075"/>
            <a:ext cx="4981500" cy="1231500"/>
          </a:xfrm>
          <a:prstGeom prst="rect">
            <a:avLst/>
          </a:prstGeom>
          <a:noFill/>
          <a:ln>
            <a:noFill/>
          </a:ln>
        </p:spPr>
        <p:txBody>
          <a:bodyPr spcFirstLastPara="1" wrap="square" lIns="68575" tIns="34275" rIns="68575" bIns="34275" anchor="t" anchorCtr="0">
            <a:noAutofit/>
          </a:bodyPr>
          <a:lstStyle/>
          <a:p>
            <a:pPr marL="177800" marR="0" lvl="0" indent="0" algn="l" rtl="0">
              <a:lnSpc>
                <a:spcPct val="90000"/>
              </a:lnSpc>
              <a:spcBef>
                <a:spcPts val="800"/>
              </a:spcBef>
              <a:spcAft>
                <a:spcPts val="0"/>
              </a:spcAft>
              <a:buNone/>
            </a:pPr>
            <a:r>
              <a:rPr lang="en" sz="1900">
                <a:solidFill>
                  <a:schemeClr val="lt1"/>
                </a:solidFill>
                <a:latin typeface="Times New Roman"/>
                <a:ea typeface="Times New Roman"/>
                <a:cs typeface="Times New Roman"/>
                <a:sym typeface="Times New Roman"/>
              </a:rPr>
              <a:t>Preliminary setup</a:t>
            </a:r>
            <a:endParaRPr sz="1900" b="0" i="0" u="none" strike="noStrike" cap="none">
              <a:solidFill>
                <a:srgbClr val="FFFFFF"/>
              </a:solidFill>
              <a:latin typeface="Times New Roman"/>
              <a:ea typeface="Times New Roman"/>
              <a:cs typeface="Times New Roman"/>
              <a:sym typeface="Times New Roman"/>
            </a:endParaRPr>
          </a:p>
          <a:p>
            <a:pPr marL="177800" marR="0" lvl="0" indent="-38100" algn="l" rtl="0">
              <a:lnSpc>
                <a:spcPct val="90000"/>
              </a:lnSpc>
              <a:spcBef>
                <a:spcPts val="800"/>
              </a:spcBef>
              <a:spcAft>
                <a:spcPts val="0"/>
              </a:spcAft>
              <a:buClr>
                <a:schemeClr val="dk1"/>
              </a:buClr>
              <a:buSzPts val="2100"/>
              <a:buFont typeface="Arial"/>
              <a:buNone/>
            </a:pPr>
            <a:endParaRPr sz="1900" b="0" i="0" u="none" strike="noStrike" cap="none">
              <a:solidFill>
                <a:srgbClr val="FFFFFF"/>
              </a:solidFill>
              <a:latin typeface="Times New Roman"/>
              <a:ea typeface="Times New Roman"/>
              <a:cs typeface="Times New Roman"/>
              <a:sym typeface="Times New Roman"/>
            </a:endParaRPr>
          </a:p>
          <a:p>
            <a:pPr marL="0" marR="0" lvl="0" indent="0" algn="l" rtl="0">
              <a:lnSpc>
                <a:spcPct val="90000"/>
              </a:lnSpc>
              <a:spcBef>
                <a:spcPts val="800"/>
              </a:spcBef>
              <a:spcAft>
                <a:spcPts val="0"/>
              </a:spcAft>
              <a:buClr>
                <a:schemeClr val="dk1"/>
              </a:buClr>
              <a:buSzPts val="2100"/>
              <a:buFont typeface="Arial"/>
              <a:buNone/>
            </a:pPr>
            <a:endParaRPr sz="1900" b="0" i="0" u="none" strike="noStrike" cap="none">
              <a:solidFill>
                <a:srgbClr val="FFFFFF"/>
              </a:solidFill>
              <a:latin typeface="Times New Roman"/>
              <a:ea typeface="Times New Roman"/>
              <a:cs typeface="Times New Roman"/>
              <a:sym typeface="Times New Roman"/>
            </a:endParaRPr>
          </a:p>
        </p:txBody>
      </p:sp>
      <p:pic>
        <p:nvPicPr>
          <p:cNvPr id="426" name="Google Shape;426;p42" title="hytaq_multimodal_inspection_scene.mp4">
            <a:hlinkClick r:id="rId3"/>
          </p:cNvPr>
          <p:cNvPicPr preferRelativeResize="0"/>
          <p:nvPr/>
        </p:nvPicPr>
        <p:blipFill>
          <a:blip r:embed="rId4">
            <a:alphaModFix/>
          </a:blip>
          <a:stretch>
            <a:fillRect/>
          </a:stretch>
        </p:blipFill>
        <p:spPr>
          <a:xfrm>
            <a:off x="6067425" y="321150"/>
            <a:ext cx="2937674" cy="2203250"/>
          </a:xfrm>
          <a:prstGeom prst="rect">
            <a:avLst/>
          </a:prstGeom>
          <a:noFill/>
          <a:ln>
            <a:noFill/>
          </a:ln>
        </p:spPr>
      </p:pic>
      <p:pic>
        <p:nvPicPr>
          <p:cNvPr id="427" name="Google Shape;427;p42"/>
          <p:cNvPicPr preferRelativeResize="0"/>
          <p:nvPr/>
        </p:nvPicPr>
        <p:blipFill>
          <a:blip r:embed="rId5">
            <a:alphaModFix/>
          </a:blip>
          <a:stretch>
            <a:fillRect/>
          </a:stretch>
        </p:blipFill>
        <p:spPr>
          <a:xfrm>
            <a:off x="3793053" y="3508175"/>
            <a:ext cx="1928102" cy="1446077"/>
          </a:xfrm>
          <a:prstGeom prst="rect">
            <a:avLst/>
          </a:prstGeom>
          <a:noFill/>
          <a:ln>
            <a:noFill/>
          </a:ln>
        </p:spPr>
      </p:pic>
      <p:pic>
        <p:nvPicPr>
          <p:cNvPr id="428" name="Google Shape;428;p42"/>
          <p:cNvPicPr preferRelativeResize="0"/>
          <p:nvPr/>
        </p:nvPicPr>
        <p:blipFill>
          <a:blip r:embed="rId6">
            <a:alphaModFix/>
          </a:blip>
          <a:stretch>
            <a:fillRect/>
          </a:stretch>
        </p:blipFill>
        <p:spPr>
          <a:xfrm>
            <a:off x="3793050" y="2114550"/>
            <a:ext cx="1928102" cy="1393618"/>
          </a:xfrm>
          <a:prstGeom prst="rect">
            <a:avLst/>
          </a:prstGeom>
          <a:noFill/>
          <a:ln>
            <a:noFill/>
          </a:ln>
        </p:spPr>
      </p:pic>
      <p:sp>
        <p:nvSpPr>
          <p:cNvPr id="429" name="Google Shape;429;p42"/>
          <p:cNvSpPr txBox="1"/>
          <p:nvPr/>
        </p:nvSpPr>
        <p:spPr>
          <a:xfrm rot="-5400000">
            <a:off x="2822700" y="3430650"/>
            <a:ext cx="15705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solidFill>
                  <a:srgbClr val="FFFFFF"/>
                </a:solidFill>
                <a:latin typeface="Times New Roman"/>
                <a:ea typeface="Times New Roman"/>
                <a:cs typeface="Times New Roman"/>
                <a:sym typeface="Times New Roman"/>
              </a:rPr>
              <a:t>Vicon in Mars Yard</a:t>
            </a:r>
            <a:endParaRPr sz="1200">
              <a:solidFill>
                <a:srgbClr val="FFFFFF"/>
              </a:solidFill>
            </a:endParaRPr>
          </a:p>
        </p:txBody>
      </p:sp>
      <p:pic>
        <p:nvPicPr>
          <p:cNvPr id="430" name="Google Shape;430;p42"/>
          <p:cNvPicPr preferRelativeResize="0"/>
          <p:nvPr/>
        </p:nvPicPr>
        <p:blipFill>
          <a:blip r:embed="rId7">
            <a:alphaModFix/>
          </a:blip>
          <a:stretch>
            <a:fillRect/>
          </a:stretch>
        </p:blipFill>
        <p:spPr>
          <a:xfrm>
            <a:off x="1299597" y="3431305"/>
            <a:ext cx="1928100" cy="1445122"/>
          </a:xfrm>
          <a:prstGeom prst="rect">
            <a:avLst/>
          </a:prstGeom>
          <a:noFill/>
          <a:ln>
            <a:noFill/>
          </a:ln>
        </p:spPr>
      </p:pic>
      <p:pic>
        <p:nvPicPr>
          <p:cNvPr id="431" name="Google Shape;431;p42"/>
          <p:cNvPicPr preferRelativeResize="0"/>
          <p:nvPr/>
        </p:nvPicPr>
        <p:blipFill>
          <a:blip r:embed="rId8">
            <a:alphaModFix/>
          </a:blip>
          <a:stretch>
            <a:fillRect/>
          </a:stretch>
        </p:blipFill>
        <p:spPr>
          <a:xfrm>
            <a:off x="216476" y="3431250"/>
            <a:ext cx="1083123" cy="1445125"/>
          </a:xfrm>
          <a:prstGeom prst="rect">
            <a:avLst/>
          </a:prstGeom>
          <a:noFill/>
          <a:ln>
            <a:noFill/>
          </a:ln>
        </p:spPr>
      </p:pic>
      <p:sp>
        <p:nvSpPr>
          <p:cNvPr id="432" name="Google Shape;432;p42"/>
          <p:cNvSpPr txBox="1"/>
          <p:nvPr/>
        </p:nvSpPr>
        <p:spPr>
          <a:xfrm>
            <a:off x="1097200" y="3130650"/>
            <a:ext cx="1406100" cy="3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Mueller Tunnel</a:t>
            </a:r>
            <a:endParaRPr sz="1200">
              <a:solidFill>
                <a:srgbClr val="FFFFFF"/>
              </a:solidFill>
              <a:latin typeface="Times New Roman"/>
              <a:ea typeface="Times New Roman"/>
              <a:cs typeface="Times New Roman"/>
              <a:sym typeface="Times New Roman"/>
            </a:endParaRPr>
          </a:p>
        </p:txBody>
      </p:sp>
      <p:pic>
        <p:nvPicPr>
          <p:cNvPr id="433" name="Google Shape;433;p42" title="180918_hytaq_sim_tunnel.mp4">
            <a:hlinkClick r:id="rId9"/>
          </p:cNvPr>
          <p:cNvPicPr preferRelativeResize="0"/>
          <p:nvPr/>
        </p:nvPicPr>
        <p:blipFill>
          <a:blip r:embed="rId10">
            <a:alphaModFix/>
          </a:blip>
          <a:stretch>
            <a:fillRect/>
          </a:stretch>
        </p:blipFill>
        <p:spPr>
          <a:xfrm>
            <a:off x="6177013" y="2830488"/>
            <a:ext cx="2727900" cy="20459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9"/>
          <p:cNvSpPr txBox="1">
            <a:spLocks noGrp="1"/>
          </p:cNvSpPr>
          <p:nvPr>
            <p:ph type="title"/>
          </p:nvPr>
        </p:nvSpPr>
        <p:spPr>
          <a:xfrm>
            <a:off x="152100" y="0"/>
            <a:ext cx="8839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Results (Sim/HW demos)</a:t>
            </a:r>
            <a:endParaRPr/>
          </a:p>
          <a:p>
            <a:pPr marL="0" lvl="0" indent="0" algn="l" rtl="0">
              <a:spcBef>
                <a:spcPts val="0"/>
              </a:spcBef>
              <a:spcAft>
                <a:spcPts val="0"/>
              </a:spcAft>
              <a:buNone/>
            </a:pPr>
            <a:r>
              <a:rPr lang="en" sz="1800"/>
              <a:t>Rollocopter-1 Gazebo model 3.0 - Dynamics and CRM mapping</a:t>
            </a:r>
            <a:endParaRPr sz="1800"/>
          </a:p>
        </p:txBody>
      </p:sp>
      <p:pic>
        <p:nvPicPr>
          <p:cNvPr id="393" name="Google Shape;393;p49"/>
          <p:cNvPicPr preferRelativeResize="0"/>
          <p:nvPr/>
        </p:nvPicPr>
        <p:blipFill rotWithShape="1">
          <a:blip r:embed="rId3">
            <a:alphaModFix/>
          </a:blip>
          <a:srcRect l="17657" t="6238" r="9678" b="14897"/>
          <a:stretch/>
        </p:blipFill>
        <p:spPr>
          <a:xfrm>
            <a:off x="757275" y="1343425"/>
            <a:ext cx="2434752" cy="1713826"/>
          </a:xfrm>
          <a:prstGeom prst="rect">
            <a:avLst/>
          </a:prstGeom>
          <a:noFill/>
          <a:ln>
            <a:noFill/>
          </a:ln>
        </p:spPr>
      </p:pic>
      <p:sp>
        <p:nvSpPr>
          <p:cNvPr id="394" name="Google Shape;394;p49"/>
          <p:cNvSpPr txBox="1"/>
          <p:nvPr/>
        </p:nvSpPr>
        <p:spPr>
          <a:xfrm>
            <a:off x="223975" y="884088"/>
            <a:ext cx="5653800" cy="6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Simulated motor dynamics</a:t>
            </a:r>
            <a:endParaRPr sz="1200"/>
          </a:p>
          <a:p>
            <a:pPr marL="0" lvl="0" indent="0" algn="l" rtl="0">
              <a:spcBef>
                <a:spcPts val="0"/>
              </a:spcBef>
              <a:spcAft>
                <a:spcPts val="0"/>
              </a:spcAft>
              <a:buNone/>
            </a:pPr>
            <a:r>
              <a:rPr lang="en" sz="1200"/>
              <a:t>Sensors: IMU, realsense R200, hokuyo</a:t>
            </a:r>
            <a:endParaRPr sz="1200"/>
          </a:p>
        </p:txBody>
      </p:sp>
      <p:pic>
        <p:nvPicPr>
          <p:cNvPr id="395" name="Google Shape;395;p49" title="hytaq_multimodal_inspection_scene.mp4">
            <a:hlinkClick r:id="rId4"/>
          </p:cNvPr>
          <p:cNvPicPr preferRelativeResize="0"/>
          <p:nvPr/>
        </p:nvPicPr>
        <p:blipFill>
          <a:blip r:embed="rId5">
            <a:alphaModFix/>
          </a:blip>
          <a:stretch>
            <a:fillRect/>
          </a:stretch>
        </p:blipFill>
        <p:spPr>
          <a:xfrm>
            <a:off x="5047225" y="1176850"/>
            <a:ext cx="3719750" cy="2789800"/>
          </a:xfrm>
          <a:prstGeom prst="rect">
            <a:avLst/>
          </a:prstGeom>
          <a:noFill/>
          <a:ln>
            <a:noFill/>
          </a:ln>
        </p:spPr>
      </p:pic>
      <p:sp>
        <p:nvSpPr>
          <p:cNvPr id="396" name="Google Shape;396;p49"/>
          <p:cNvSpPr txBox="1"/>
          <p:nvPr/>
        </p:nvSpPr>
        <p:spPr>
          <a:xfrm>
            <a:off x="5047225" y="884100"/>
            <a:ext cx="34251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Rolling and flying demo</a:t>
            </a:r>
            <a:endParaRPr/>
          </a:p>
        </p:txBody>
      </p:sp>
      <p:pic>
        <p:nvPicPr>
          <p:cNvPr id="397" name="Google Shape;397;p49" title="Simulation Demo.mp4">
            <a:hlinkClick r:id="rId6"/>
          </p:cNvPr>
          <p:cNvPicPr preferRelativeResize="0"/>
          <p:nvPr/>
        </p:nvPicPr>
        <p:blipFill>
          <a:blip r:embed="rId7">
            <a:alphaModFix/>
          </a:blip>
          <a:stretch>
            <a:fillRect/>
          </a:stretch>
        </p:blipFill>
        <p:spPr>
          <a:xfrm>
            <a:off x="0" y="3050475"/>
            <a:ext cx="4187150" cy="2093025"/>
          </a:xfrm>
          <a:prstGeom prst="rect">
            <a:avLst/>
          </a:prstGeom>
          <a:noFill/>
          <a:ln>
            <a:noFill/>
          </a:ln>
        </p:spPr>
      </p:pic>
      <p:sp>
        <p:nvSpPr>
          <p:cNvPr id="398" name="Google Shape;398;p49"/>
          <p:cNvSpPr txBox="1"/>
          <p:nvPr/>
        </p:nvSpPr>
        <p:spPr>
          <a:xfrm>
            <a:off x="4187150" y="4408800"/>
            <a:ext cx="4482000" cy="7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3d model and predefined trajectory created in Blender, imaginary “cheese” robot (2 lidars) flies through indoor-like environment (rotates in all directions to increase coverage). Rviz gets overwhelmed by the large amount of voxels (8m in total (but not all visible)).</a:t>
            </a:r>
            <a:endParaRPr sz="1000"/>
          </a:p>
        </p:txBody>
      </p:sp>
    </p:spTree>
    <p:extLst>
      <p:ext uri="{BB962C8B-B14F-4D97-AF65-F5344CB8AC3E}">
        <p14:creationId xmlns:p14="http://schemas.microsoft.com/office/powerpoint/2010/main" val="1733010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0">
            <a:hlinkClick r:id="rId3"/>
          </p:cNvPr>
          <p:cNvPicPr preferRelativeResize="0"/>
          <p:nvPr/>
        </p:nvPicPr>
        <p:blipFill rotWithShape="1">
          <a:blip r:embed="rId4">
            <a:alphaModFix/>
          </a:blip>
          <a:srcRect l="-12250" r="12249"/>
          <a:stretch/>
        </p:blipFill>
        <p:spPr>
          <a:xfrm>
            <a:off x="2526925" y="1112748"/>
            <a:ext cx="2262850" cy="1272850"/>
          </a:xfrm>
          <a:prstGeom prst="rect">
            <a:avLst/>
          </a:prstGeom>
          <a:noFill/>
          <a:ln>
            <a:noFill/>
          </a:ln>
        </p:spPr>
      </p:pic>
      <p:sp>
        <p:nvSpPr>
          <p:cNvPr id="404" name="Google Shape;404;p50"/>
          <p:cNvSpPr txBox="1">
            <a:spLocks noGrp="1"/>
          </p:cNvSpPr>
          <p:nvPr>
            <p:ph type="title"/>
          </p:nvPr>
        </p:nvSpPr>
        <p:spPr>
          <a:xfrm>
            <a:off x="179100" y="-8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(Sim/HW demos): 3D Models </a:t>
            </a:r>
            <a:r>
              <a:rPr lang="en" sz="1400"/>
              <a:t>(at Simulation/simulation_base/simulation_gazebo_worlds/models)</a:t>
            </a:r>
            <a:endParaRPr sz="1400"/>
          </a:p>
        </p:txBody>
      </p:sp>
      <p:sp>
        <p:nvSpPr>
          <p:cNvPr id="405" name="Google Shape;405;p50"/>
          <p:cNvSpPr txBox="1"/>
          <p:nvPr/>
        </p:nvSpPr>
        <p:spPr>
          <a:xfrm>
            <a:off x="179100" y="1017725"/>
            <a:ext cx="2557500" cy="14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Purchased from Unreal Store</a:t>
            </a:r>
            <a:endParaRPr/>
          </a:p>
          <a:p>
            <a:pPr marL="0" lvl="0" indent="0" algn="l" rtl="0">
              <a:spcBef>
                <a:spcPts val="0"/>
              </a:spcBef>
              <a:spcAft>
                <a:spcPts val="0"/>
              </a:spcAft>
              <a:buNone/>
            </a:pPr>
            <a:r>
              <a:rPr lang="en"/>
              <a:t>- High quality textures for photorealistic PR and localization testing</a:t>
            </a:r>
            <a:endParaRPr/>
          </a:p>
          <a:p>
            <a:pPr marL="0" lvl="0" indent="0" algn="l" rtl="0">
              <a:spcBef>
                <a:spcPts val="0"/>
              </a:spcBef>
              <a:spcAft>
                <a:spcPts val="0"/>
              </a:spcAft>
              <a:buNone/>
            </a:pPr>
            <a:r>
              <a:rPr lang="en"/>
              <a:t>- 3d models, e.g. corridors, stairs, rocks, ..for level design</a:t>
            </a:r>
            <a:endParaRPr/>
          </a:p>
          <a:p>
            <a:pPr marL="0" lvl="0" indent="0" algn="l" rtl="0">
              <a:spcBef>
                <a:spcPts val="0"/>
              </a:spcBef>
              <a:spcAft>
                <a:spcPts val="0"/>
              </a:spcAft>
              <a:buNone/>
            </a:pPr>
            <a:endParaRPr/>
          </a:p>
        </p:txBody>
      </p:sp>
      <p:sp>
        <p:nvSpPr>
          <p:cNvPr id="406" name="Google Shape;406;p50"/>
          <p:cNvSpPr txBox="1"/>
          <p:nvPr/>
        </p:nvSpPr>
        <p:spPr>
          <a:xfrm>
            <a:off x="2847150" y="2292475"/>
            <a:ext cx="4126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Cave</a:t>
            </a:r>
            <a:endParaRPr/>
          </a:p>
        </p:txBody>
      </p:sp>
      <p:sp>
        <p:nvSpPr>
          <p:cNvPr id="407" name="Google Shape;407;p50"/>
          <p:cNvSpPr txBox="1"/>
          <p:nvPr/>
        </p:nvSpPr>
        <p:spPr>
          <a:xfrm>
            <a:off x="4838225" y="2385600"/>
            <a:ext cx="4126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Metro Station</a:t>
            </a:r>
            <a:endParaRPr/>
          </a:p>
        </p:txBody>
      </p:sp>
      <p:sp>
        <p:nvSpPr>
          <p:cNvPr id="408" name="Google Shape;408;p50"/>
          <p:cNvSpPr txBox="1"/>
          <p:nvPr/>
        </p:nvSpPr>
        <p:spPr>
          <a:xfrm>
            <a:off x="245525" y="2888575"/>
            <a:ext cx="2390700" cy="11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Created on Blender</a:t>
            </a:r>
            <a:endParaRPr/>
          </a:p>
          <a:p>
            <a:pPr marL="0" lvl="0" indent="0" algn="l" rtl="0">
              <a:spcBef>
                <a:spcPts val="0"/>
              </a:spcBef>
              <a:spcAft>
                <a:spcPts val="0"/>
              </a:spcAft>
              <a:buNone/>
            </a:pPr>
            <a:r>
              <a:rPr lang="en"/>
              <a:t>-Simpler maps for control and mapping testing</a:t>
            </a:r>
            <a:endParaRPr/>
          </a:p>
        </p:txBody>
      </p:sp>
      <p:pic>
        <p:nvPicPr>
          <p:cNvPr id="409" name="Google Shape;409;p50" title="Basic cave simulation.mp4">
            <a:hlinkClick r:id="rId5"/>
          </p:cNvPr>
          <p:cNvPicPr preferRelativeResize="0"/>
          <p:nvPr/>
        </p:nvPicPr>
        <p:blipFill>
          <a:blip r:embed="rId6">
            <a:alphaModFix/>
          </a:blip>
          <a:stretch>
            <a:fillRect/>
          </a:stretch>
        </p:blipFill>
        <p:spPr>
          <a:xfrm>
            <a:off x="2828250" y="2824125"/>
            <a:ext cx="3886700" cy="1839675"/>
          </a:xfrm>
          <a:prstGeom prst="rect">
            <a:avLst/>
          </a:prstGeom>
          <a:noFill/>
          <a:ln>
            <a:noFill/>
          </a:ln>
        </p:spPr>
      </p:pic>
      <p:sp>
        <p:nvSpPr>
          <p:cNvPr id="410" name="Google Shape;410;p50"/>
          <p:cNvSpPr txBox="1"/>
          <p:nvPr/>
        </p:nvSpPr>
        <p:spPr>
          <a:xfrm>
            <a:off x="2866050" y="4551000"/>
            <a:ext cx="4126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Cave+Tunnel+Station</a:t>
            </a:r>
            <a:endParaRPr/>
          </a:p>
        </p:txBody>
      </p:sp>
      <p:pic>
        <p:nvPicPr>
          <p:cNvPr id="411" name="Google Shape;411;p50" title="metro_station_unreal_detail_level">
            <a:hlinkClick r:id="rId7"/>
          </p:cNvPr>
          <p:cNvPicPr preferRelativeResize="0"/>
          <p:nvPr/>
        </p:nvPicPr>
        <p:blipFill>
          <a:blip r:embed="rId8">
            <a:alphaModFix/>
          </a:blip>
          <a:stretch>
            <a:fillRect/>
          </a:stretch>
        </p:blipFill>
        <p:spPr>
          <a:xfrm>
            <a:off x="4838225" y="917875"/>
            <a:ext cx="1956967" cy="1467725"/>
          </a:xfrm>
          <a:prstGeom prst="rect">
            <a:avLst/>
          </a:prstGeom>
          <a:noFill/>
          <a:ln>
            <a:noFill/>
          </a:ln>
        </p:spPr>
      </p:pic>
      <p:pic>
        <p:nvPicPr>
          <p:cNvPr id="412" name="Google Shape;412;p50" title="tunnel_demo">
            <a:hlinkClick r:id="rId9"/>
          </p:cNvPr>
          <p:cNvPicPr preferRelativeResize="0"/>
          <p:nvPr/>
        </p:nvPicPr>
        <p:blipFill>
          <a:blip r:embed="rId10">
            <a:alphaModFix/>
          </a:blip>
          <a:stretch>
            <a:fillRect/>
          </a:stretch>
        </p:blipFill>
        <p:spPr>
          <a:xfrm>
            <a:off x="6932700" y="917875"/>
            <a:ext cx="1956976" cy="1467725"/>
          </a:xfrm>
          <a:prstGeom prst="rect">
            <a:avLst/>
          </a:prstGeom>
          <a:noFill/>
          <a:ln>
            <a:noFill/>
          </a:ln>
        </p:spPr>
      </p:pic>
      <p:sp>
        <p:nvSpPr>
          <p:cNvPr id="413" name="Google Shape;413;p50"/>
          <p:cNvSpPr txBox="1"/>
          <p:nvPr/>
        </p:nvSpPr>
        <p:spPr>
          <a:xfrm>
            <a:off x="6835775" y="2385600"/>
            <a:ext cx="4126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Tunnel</a:t>
            </a:r>
            <a:endParaRPr/>
          </a:p>
        </p:txBody>
      </p:sp>
    </p:spTree>
    <p:extLst>
      <p:ext uri="{BB962C8B-B14F-4D97-AF65-F5344CB8AC3E}">
        <p14:creationId xmlns:p14="http://schemas.microsoft.com/office/powerpoint/2010/main" val="2657749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1"/>
          <p:cNvSpPr txBox="1">
            <a:spLocks noGrp="1"/>
          </p:cNvSpPr>
          <p:nvPr>
            <p:ph type="title"/>
          </p:nvPr>
        </p:nvSpPr>
        <p:spPr>
          <a:xfrm>
            <a:off x="0" y="712525"/>
            <a:ext cx="6068400" cy="9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a:solidFill>
                  <a:srgbClr val="0000FF"/>
                </a:solidFill>
                <a:latin typeface="Times New Roman"/>
                <a:ea typeface="Times New Roman"/>
                <a:cs typeface="Times New Roman"/>
                <a:sym typeface="Times New Roman"/>
              </a:rPr>
              <a:t>Chilean Underground Mine Dataset</a:t>
            </a:r>
            <a:endParaRPr sz="1400">
              <a:latin typeface="Times New Roman"/>
              <a:ea typeface="Times New Roman"/>
              <a:cs typeface="Times New Roman"/>
              <a:sym typeface="Times New Roman"/>
            </a:endParaRPr>
          </a:p>
          <a:p>
            <a:pPr marL="0" lvl="0" indent="0" algn="l" rtl="0">
              <a:spcBef>
                <a:spcPts val="0"/>
              </a:spcBef>
              <a:spcAft>
                <a:spcPts val="0"/>
              </a:spcAft>
              <a:buNone/>
            </a:pPr>
            <a:r>
              <a:rPr lang="en" sz="1400" u="sng">
                <a:solidFill>
                  <a:schemeClr val="hlink"/>
                </a:solidFill>
                <a:latin typeface="Times New Roman"/>
                <a:ea typeface="Times New Roman"/>
                <a:cs typeface="Times New Roman"/>
                <a:sym typeface="Times New Roman"/>
                <a:hlinkClick r:id="rId3"/>
              </a:rPr>
              <a:t>http://journals.sagepub.com/doi/pdf/10.1177/0278364916679497</a:t>
            </a:r>
            <a:endParaRPr/>
          </a:p>
          <a:p>
            <a:pPr marL="0" lvl="0" indent="0" algn="l" rtl="0">
              <a:spcBef>
                <a:spcPts val="0"/>
              </a:spcBef>
              <a:spcAft>
                <a:spcPts val="0"/>
              </a:spcAft>
              <a:buNone/>
            </a:pPr>
            <a:r>
              <a:rPr lang="en" sz="1400" u="sng">
                <a:solidFill>
                  <a:schemeClr val="hlink"/>
                </a:solidFill>
                <a:latin typeface="Times New Roman"/>
                <a:ea typeface="Times New Roman"/>
                <a:cs typeface="Times New Roman"/>
                <a:sym typeface="Times New Roman"/>
                <a:hlinkClick r:id="rId4"/>
              </a:rPr>
              <a:t>http://dataset.amtc.cl/</a:t>
            </a:r>
            <a:endParaRPr sz="1400">
              <a:latin typeface="Times New Roman"/>
              <a:ea typeface="Times New Roman"/>
              <a:cs typeface="Times New Roman"/>
              <a:sym typeface="Times New Roman"/>
            </a:endParaRPr>
          </a:p>
          <a:p>
            <a:pPr marL="0" lvl="0" indent="0" algn="l" rtl="0">
              <a:spcBef>
                <a:spcPts val="0"/>
              </a:spcBef>
              <a:spcAft>
                <a:spcPts val="0"/>
              </a:spcAft>
              <a:buNone/>
            </a:pPr>
            <a:r>
              <a:rPr lang="en" sz="1400">
                <a:latin typeface="Times New Roman"/>
                <a:ea typeface="Times New Roman"/>
                <a:cs typeface="Times New Roman"/>
                <a:sym typeface="Times New Roman"/>
              </a:rPr>
              <a:t>Underground cave data for pure visual odometry (no inertial data)</a:t>
            </a:r>
            <a:endParaRPr sz="1400">
              <a:latin typeface="Times New Roman"/>
              <a:ea typeface="Times New Roman"/>
              <a:cs typeface="Times New Roman"/>
              <a:sym typeface="Times New Roman"/>
            </a:endParaRPr>
          </a:p>
        </p:txBody>
      </p:sp>
      <p:pic>
        <p:nvPicPr>
          <p:cNvPr id="419" name="Google Shape;419;p51"/>
          <p:cNvPicPr preferRelativeResize="0"/>
          <p:nvPr/>
        </p:nvPicPr>
        <p:blipFill>
          <a:blip r:embed="rId5">
            <a:alphaModFix/>
          </a:blip>
          <a:stretch>
            <a:fillRect/>
          </a:stretch>
        </p:blipFill>
        <p:spPr>
          <a:xfrm>
            <a:off x="271825" y="1703375"/>
            <a:ext cx="1314597" cy="1762475"/>
          </a:xfrm>
          <a:prstGeom prst="rect">
            <a:avLst/>
          </a:prstGeom>
          <a:noFill/>
          <a:ln>
            <a:noFill/>
          </a:ln>
        </p:spPr>
      </p:pic>
      <p:pic>
        <p:nvPicPr>
          <p:cNvPr id="420" name="Google Shape;420;p51"/>
          <p:cNvPicPr preferRelativeResize="0"/>
          <p:nvPr/>
        </p:nvPicPr>
        <p:blipFill>
          <a:blip r:embed="rId6">
            <a:alphaModFix/>
          </a:blip>
          <a:stretch>
            <a:fillRect/>
          </a:stretch>
        </p:blipFill>
        <p:spPr>
          <a:xfrm>
            <a:off x="1654075" y="1703375"/>
            <a:ext cx="1659400" cy="1762475"/>
          </a:xfrm>
          <a:prstGeom prst="rect">
            <a:avLst/>
          </a:prstGeom>
          <a:noFill/>
          <a:ln>
            <a:noFill/>
          </a:ln>
        </p:spPr>
      </p:pic>
      <p:pic>
        <p:nvPicPr>
          <p:cNvPr id="421" name="Google Shape;421;p51"/>
          <p:cNvPicPr preferRelativeResize="0"/>
          <p:nvPr/>
        </p:nvPicPr>
        <p:blipFill>
          <a:blip r:embed="rId7">
            <a:alphaModFix/>
          </a:blip>
          <a:stretch>
            <a:fillRect/>
          </a:stretch>
        </p:blipFill>
        <p:spPr>
          <a:xfrm>
            <a:off x="7215903" y="1393625"/>
            <a:ext cx="1928102" cy="1446077"/>
          </a:xfrm>
          <a:prstGeom prst="rect">
            <a:avLst/>
          </a:prstGeom>
          <a:noFill/>
          <a:ln>
            <a:noFill/>
          </a:ln>
        </p:spPr>
      </p:pic>
      <p:pic>
        <p:nvPicPr>
          <p:cNvPr id="422" name="Google Shape;422;p51"/>
          <p:cNvPicPr preferRelativeResize="0"/>
          <p:nvPr/>
        </p:nvPicPr>
        <p:blipFill>
          <a:blip r:embed="rId8">
            <a:alphaModFix/>
          </a:blip>
          <a:stretch>
            <a:fillRect/>
          </a:stretch>
        </p:blipFill>
        <p:spPr>
          <a:xfrm>
            <a:off x="7215900" y="0"/>
            <a:ext cx="1928102" cy="1393618"/>
          </a:xfrm>
          <a:prstGeom prst="rect">
            <a:avLst/>
          </a:prstGeom>
          <a:noFill/>
          <a:ln>
            <a:noFill/>
          </a:ln>
        </p:spPr>
      </p:pic>
      <p:pic>
        <p:nvPicPr>
          <p:cNvPr id="423" name="Google Shape;423;p51" title="Tunnel in mini Mars Yard">
            <a:hlinkClick r:id="rId9"/>
          </p:cNvPr>
          <p:cNvPicPr preferRelativeResize="0"/>
          <p:nvPr/>
        </p:nvPicPr>
        <p:blipFill>
          <a:blip r:embed="rId10">
            <a:alphaModFix/>
          </a:blip>
          <a:stretch>
            <a:fillRect/>
          </a:stretch>
        </p:blipFill>
        <p:spPr>
          <a:xfrm>
            <a:off x="6669050" y="3287275"/>
            <a:ext cx="2474950" cy="1856225"/>
          </a:xfrm>
          <a:prstGeom prst="rect">
            <a:avLst/>
          </a:prstGeom>
          <a:noFill/>
          <a:ln>
            <a:noFill/>
          </a:ln>
        </p:spPr>
      </p:pic>
      <p:pic>
        <p:nvPicPr>
          <p:cNvPr id="424" name="Google Shape;424;p51"/>
          <p:cNvPicPr preferRelativeResize="0"/>
          <p:nvPr/>
        </p:nvPicPr>
        <p:blipFill>
          <a:blip r:embed="rId11">
            <a:alphaModFix/>
          </a:blip>
          <a:stretch>
            <a:fillRect/>
          </a:stretch>
        </p:blipFill>
        <p:spPr>
          <a:xfrm>
            <a:off x="4140405" y="3640396"/>
            <a:ext cx="2005443" cy="1503099"/>
          </a:xfrm>
          <a:prstGeom prst="rect">
            <a:avLst/>
          </a:prstGeom>
          <a:noFill/>
          <a:ln>
            <a:noFill/>
          </a:ln>
        </p:spPr>
      </p:pic>
      <p:pic>
        <p:nvPicPr>
          <p:cNvPr id="425" name="Google Shape;425;p51"/>
          <p:cNvPicPr preferRelativeResize="0"/>
          <p:nvPr/>
        </p:nvPicPr>
        <p:blipFill>
          <a:blip r:embed="rId12">
            <a:alphaModFix/>
          </a:blip>
          <a:stretch>
            <a:fillRect/>
          </a:stretch>
        </p:blipFill>
        <p:spPr>
          <a:xfrm>
            <a:off x="3590100" y="3640350"/>
            <a:ext cx="1126575" cy="1503099"/>
          </a:xfrm>
          <a:prstGeom prst="rect">
            <a:avLst/>
          </a:prstGeom>
          <a:noFill/>
          <a:ln>
            <a:noFill/>
          </a:ln>
        </p:spPr>
      </p:pic>
      <p:sp>
        <p:nvSpPr>
          <p:cNvPr id="426" name="Google Shape;426;p51"/>
          <p:cNvSpPr txBox="1"/>
          <p:nvPr/>
        </p:nvSpPr>
        <p:spPr>
          <a:xfrm>
            <a:off x="6726250" y="3027150"/>
            <a:ext cx="25386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solidFill>
                  <a:schemeClr val="dk1"/>
                </a:solidFill>
                <a:latin typeface="Times New Roman"/>
                <a:ea typeface="Times New Roman"/>
                <a:cs typeface="Times New Roman"/>
                <a:sym typeface="Times New Roman"/>
              </a:rPr>
              <a:t>Mini Yard inflatable Tunnel</a:t>
            </a:r>
            <a:endParaRPr sz="1200"/>
          </a:p>
        </p:txBody>
      </p:sp>
      <p:sp>
        <p:nvSpPr>
          <p:cNvPr id="427" name="Google Shape;427;p51"/>
          <p:cNvSpPr txBox="1"/>
          <p:nvPr/>
        </p:nvSpPr>
        <p:spPr>
          <a:xfrm>
            <a:off x="4071350" y="3397350"/>
            <a:ext cx="1406100" cy="3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Mueller Tunnel</a:t>
            </a:r>
            <a:endParaRPr sz="1200">
              <a:solidFill>
                <a:schemeClr val="dk1"/>
              </a:solidFill>
              <a:latin typeface="Times New Roman"/>
              <a:ea typeface="Times New Roman"/>
              <a:cs typeface="Times New Roman"/>
              <a:sym typeface="Times New Roman"/>
            </a:endParaRPr>
          </a:p>
        </p:txBody>
      </p:sp>
      <p:sp>
        <p:nvSpPr>
          <p:cNvPr id="428" name="Google Shape;428;p51"/>
          <p:cNvSpPr txBox="1"/>
          <p:nvPr/>
        </p:nvSpPr>
        <p:spPr>
          <a:xfrm>
            <a:off x="0" y="0"/>
            <a:ext cx="7215900" cy="53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chemeClr val="dk1"/>
                </a:solidFill>
              </a:rPr>
              <a:t>Results (Sim/HW demos): HW/</a:t>
            </a:r>
            <a:r>
              <a:rPr lang="en" sz="2400">
                <a:solidFill>
                  <a:schemeClr val="dk1"/>
                </a:solidFill>
              </a:rPr>
              <a:t>Testing/logging</a:t>
            </a:r>
            <a:endParaRPr sz="2400">
              <a:solidFill>
                <a:schemeClr val="dk1"/>
              </a:solidFill>
            </a:endParaRPr>
          </a:p>
        </p:txBody>
      </p:sp>
      <p:sp>
        <p:nvSpPr>
          <p:cNvPr id="429" name="Google Shape;429;p51"/>
          <p:cNvSpPr txBox="1"/>
          <p:nvPr/>
        </p:nvSpPr>
        <p:spPr>
          <a:xfrm rot="-5400000">
            <a:off x="6245550" y="1457425"/>
            <a:ext cx="15705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solidFill>
                  <a:schemeClr val="dk1"/>
                </a:solidFill>
                <a:latin typeface="Times New Roman"/>
                <a:ea typeface="Times New Roman"/>
                <a:cs typeface="Times New Roman"/>
                <a:sym typeface="Times New Roman"/>
              </a:rPr>
              <a:t>Vicon in Mars Yard</a:t>
            </a:r>
            <a:endParaRPr sz="1200"/>
          </a:p>
        </p:txBody>
      </p:sp>
    </p:spTree>
    <p:extLst>
      <p:ext uri="{BB962C8B-B14F-4D97-AF65-F5344CB8AC3E}">
        <p14:creationId xmlns:p14="http://schemas.microsoft.com/office/powerpoint/2010/main" val="2884153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3"/>
        <p:cNvGrpSpPr/>
        <p:nvPr/>
      </p:nvGrpSpPr>
      <p:grpSpPr>
        <a:xfrm>
          <a:off x="0" y="0"/>
          <a:ext cx="0" cy="0"/>
          <a:chOff x="0" y="0"/>
          <a:chExt cx="0" cy="0"/>
        </a:xfrm>
      </p:grpSpPr>
      <p:sp>
        <p:nvSpPr>
          <p:cNvPr id="304" name="Google Shape;304;p32"/>
          <p:cNvSpPr txBox="1"/>
          <p:nvPr/>
        </p:nvSpPr>
        <p:spPr>
          <a:xfrm>
            <a:off x="183150" y="169975"/>
            <a:ext cx="4688100" cy="600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rgbClr val="FFFFFF"/>
                </a:solidFill>
                <a:latin typeface="Times New Roman"/>
                <a:ea typeface="Times New Roman"/>
                <a:cs typeface="Times New Roman"/>
                <a:sym typeface="Times New Roman"/>
              </a:rPr>
              <a:t>Mobility</a:t>
            </a:r>
            <a:endParaRPr sz="3300">
              <a:solidFill>
                <a:srgbClr val="FFFFFF"/>
              </a:solidFill>
              <a:latin typeface="Times New Roman"/>
              <a:ea typeface="Times New Roman"/>
              <a:cs typeface="Times New Roman"/>
              <a:sym typeface="Times New Roman"/>
            </a:endParaRPr>
          </a:p>
        </p:txBody>
      </p:sp>
      <p:pic>
        <p:nvPicPr>
          <p:cNvPr id="305" name="Google Shape;305;p32"/>
          <p:cNvPicPr preferRelativeResize="0"/>
          <p:nvPr/>
        </p:nvPicPr>
        <p:blipFill rotWithShape="1">
          <a:blip r:embed="rId3">
            <a:alphaModFix/>
          </a:blip>
          <a:srcRect l="27330" t="43259" r="47559" b="29913"/>
          <a:stretch/>
        </p:blipFill>
        <p:spPr>
          <a:xfrm>
            <a:off x="2056937" y="1189200"/>
            <a:ext cx="1594750" cy="1278350"/>
          </a:xfrm>
          <a:prstGeom prst="rect">
            <a:avLst/>
          </a:prstGeom>
          <a:noFill/>
          <a:ln>
            <a:noFill/>
          </a:ln>
        </p:spPr>
      </p:pic>
      <p:pic>
        <p:nvPicPr>
          <p:cNvPr id="306" name="Google Shape;306;p32"/>
          <p:cNvPicPr preferRelativeResize="0"/>
          <p:nvPr/>
        </p:nvPicPr>
        <p:blipFill rotWithShape="1">
          <a:blip r:embed="rId4">
            <a:alphaModFix/>
          </a:blip>
          <a:srcRect/>
          <a:stretch/>
        </p:blipFill>
        <p:spPr>
          <a:xfrm>
            <a:off x="4143739" y="1189199"/>
            <a:ext cx="1704478" cy="1278351"/>
          </a:xfrm>
          <a:prstGeom prst="rect">
            <a:avLst/>
          </a:prstGeom>
          <a:noFill/>
          <a:ln>
            <a:noFill/>
          </a:ln>
        </p:spPr>
      </p:pic>
      <p:pic>
        <p:nvPicPr>
          <p:cNvPr id="307" name="Google Shape;307;p32"/>
          <p:cNvPicPr preferRelativeResize="0"/>
          <p:nvPr/>
        </p:nvPicPr>
        <p:blipFill rotWithShape="1">
          <a:blip r:embed="rId5">
            <a:alphaModFix/>
          </a:blip>
          <a:srcRect l="23342" t="20451" b="52660"/>
          <a:stretch/>
        </p:blipFill>
        <p:spPr>
          <a:xfrm>
            <a:off x="107475" y="1264006"/>
            <a:ext cx="1457375" cy="1045545"/>
          </a:xfrm>
          <a:prstGeom prst="rect">
            <a:avLst/>
          </a:prstGeom>
          <a:noFill/>
          <a:ln>
            <a:noFill/>
          </a:ln>
        </p:spPr>
      </p:pic>
      <p:pic>
        <p:nvPicPr>
          <p:cNvPr id="308" name="Google Shape;308;p32" descr="HyTAQ Robot (Hybrid Terrestrial and Aerial Quadrotor)&#10;Arash Kalantari, Matthew Spenko&#10;&#10;The HyTAQ robot has been developed in the Robotics Lab at Illinois Institute of Technology (IIT), part of the Mechanical, Materials, and Aerospace Engineering Department. It is a novel mobile robot capable of both aerial and terrestrial locomotion. Flight is achieved through a quadrotor configuration; four actuators provide the required thrust. Adding a rolling cage to the quadrotor makes terrestrial locomotion possible using the same actuator set and control system. Thus, neither the mass nor the system complexity is increased by inclusion of separate actuators for terrestrial and aerial locomotion.&#10;&#10;During terrestrial locomotion, the robot only needs to overcome rolling resistance and consumes much less energy compared to the aerial mode. This solves one of the most vexing problems of quadrotors and rotorcraft in general — their short operation time. Experimental results show that the hybrid robot can travel a distance 4 times greater and operate almost 6 times longer than a aerial only system. It also solves one of the most challenging problems in terrestrial robot design — obstacle avoidance. When an obstacle is encountered, the system simply flies over it.&#10;&#10;http://robots.iit.edu" title="HyTAQ Robot">
            <a:hlinkClick r:id="rId6"/>
          </p:cNvPr>
          <p:cNvPicPr preferRelativeResize="0"/>
          <p:nvPr/>
        </p:nvPicPr>
        <p:blipFill>
          <a:blip r:embed="rId7">
            <a:alphaModFix/>
          </a:blip>
          <a:stretch>
            <a:fillRect/>
          </a:stretch>
        </p:blipFill>
        <p:spPr>
          <a:xfrm>
            <a:off x="107475" y="2309550"/>
            <a:ext cx="1457375" cy="1093052"/>
          </a:xfrm>
          <a:prstGeom prst="rect">
            <a:avLst/>
          </a:prstGeom>
          <a:noFill/>
          <a:ln>
            <a:noFill/>
          </a:ln>
        </p:spPr>
      </p:pic>
      <p:grpSp>
        <p:nvGrpSpPr>
          <p:cNvPr id="309" name="Google Shape;309;p32"/>
          <p:cNvGrpSpPr/>
          <p:nvPr/>
        </p:nvGrpSpPr>
        <p:grpSpPr>
          <a:xfrm>
            <a:off x="3752824" y="2539754"/>
            <a:ext cx="2342681" cy="1933369"/>
            <a:chOff x="384475" y="136"/>
            <a:chExt cx="5092785" cy="4635264"/>
          </a:xfrm>
        </p:grpSpPr>
        <p:sp>
          <p:nvSpPr>
            <p:cNvPr id="310" name="Google Shape;310;p32"/>
            <p:cNvSpPr/>
            <p:nvPr/>
          </p:nvSpPr>
          <p:spPr>
            <a:xfrm>
              <a:off x="2376333" y="136"/>
              <a:ext cx="1400100" cy="1400100"/>
            </a:xfrm>
            <a:prstGeom prst="ellipse">
              <a:avLst/>
            </a:prstGeom>
            <a:solidFill>
              <a:srgbClr val="FFFF00"/>
            </a:solidFill>
            <a:ln w="25400" cap="flat" cmpd="sng">
              <a:solidFill>
                <a:srgbClr val="CCCCCC"/>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11" name="Google Shape;311;p32"/>
            <p:cNvSpPr txBox="1"/>
            <p:nvPr/>
          </p:nvSpPr>
          <p:spPr>
            <a:xfrm>
              <a:off x="2374554" y="205215"/>
              <a:ext cx="1406100" cy="99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600" b="1" i="0" u="none" strike="noStrike" cap="none"/>
                <a:t>Endurance Weight Size Actuators</a:t>
              </a:r>
              <a:endParaRPr sz="600" b="1"/>
            </a:p>
          </p:txBody>
        </p:sp>
        <p:sp>
          <p:nvSpPr>
            <p:cNvPr id="312" name="Google Shape;312;p32"/>
            <p:cNvSpPr/>
            <p:nvPr/>
          </p:nvSpPr>
          <p:spPr>
            <a:xfrm rot="2158994">
              <a:off x="3732072" y="1075461"/>
              <a:ext cx="372225" cy="472493"/>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13" name="Google Shape;313;p32"/>
            <p:cNvSpPr txBox="1"/>
            <p:nvPr/>
          </p:nvSpPr>
          <p:spPr>
            <a:xfrm rot="2160770">
              <a:off x="3742775" y="1137340"/>
              <a:ext cx="260729" cy="28353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600" b="1" i="0" u="none" strike="noStrike" cap="none"/>
            </a:p>
          </p:txBody>
        </p:sp>
        <p:sp>
          <p:nvSpPr>
            <p:cNvPr id="314" name="Google Shape;314;p32"/>
            <p:cNvSpPr/>
            <p:nvPr/>
          </p:nvSpPr>
          <p:spPr>
            <a:xfrm>
              <a:off x="4077160" y="1235859"/>
              <a:ext cx="1400100" cy="1400100"/>
            </a:xfrm>
            <a:prstGeom prst="ellipse">
              <a:avLst/>
            </a:prstGeom>
            <a:solidFill>
              <a:srgbClr val="FFFF00"/>
            </a:solidFill>
            <a:ln w="25400" cap="flat" cmpd="sng">
              <a:solidFill>
                <a:srgbClr val="CCCCCC"/>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15" name="Google Shape;315;p32"/>
            <p:cNvSpPr txBox="1"/>
            <p:nvPr/>
          </p:nvSpPr>
          <p:spPr>
            <a:xfrm>
              <a:off x="4282180" y="1440879"/>
              <a:ext cx="990000" cy="99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600" b="1" i="0" u="none" strike="noStrike" cap="none"/>
                <a:t>Mobility and control</a:t>
              </a:r>
              <a:endParaRPr sz="600" b="1"/>
            </a:p>
          </p:txBody>
        </p:sp>
        <p:sp>
          <p:nvSpPr>
            <p:cNvPr id="316" name="Google Shape;316;p32"/>
            <p:cNvSpPr/>
            <p:nvPr/>
          </p:nvSpPr>
          <p:spPr>
            <a:xfrm rot="6478932">
              <a:off x="4269526" y="2689200"/>
              <a:ext cx="372180" cy="472552"/>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17" name="Google Shape;317;p32"/>
            <p:cNvSpPr txBox="1"/>
            <p:nvPr/>
          </p:nvSpPr>
          <p:spPr>
            <a:xfrm rot="-4321445">
              <a:off x="4342545" y="2730662"/>
              <a:ext cx="260517" cy="2835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600" b="1" i="0" u="none" strike="noStrike" cap="none"/>
            </a:p>
          </p:txBody>
        </p:sp>
        <p:sp>
          <p:nvSpPr>
            <p:cNvPr id="318" name="Google Shape;318;p32"/>
            <p:cNvSpPr/>
            <p:nvPr/>
          </p:nvSpPr>
          <p:spPr>
            <a:xfrm>
              <a:off x="3427502" y="3235300"/>
              <a:ext cx="1400100" cy="1400100"/>
            </a:xfrm>
            <a:prstGeom prst="ellipse">
              <a:avLst/>
            </a:prstGeom>
            <a:solidFill>
              <a:srgbClr val="FFFF00"/>
            </a:solidFill>
            <a:ln w="25400" cap="flat" cmpd="sng">
              <a:solidFill>
                <a:srgbClr val="D9D9D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19" name="Google Shape;319;p32"/>
            <p:cNvSpPr txBox="1"/>
            <p:nvPr/>
          </p:nvSpPr>
          <p:spPr>
            <a:xfrm>
              <a:off x="3307641" y="3429349"/>
              <a:ext cx="1639800" cy="99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600" b="1" i="0" u="none" strike="noStrike" cap="none"/>
                <a:t>Sensor configuration</a:t>
              </a:r>
              <a:endParaRPr sz="600" b="1" i="0" u="none" strike="noStrike" cap="none"/>
            </a:p>
          </p:txBody>
        </p:sp>
        <p:sp>
          <p:nvSpPr>
            <p:cNvPr id="320" name="Google Shape;320;p32"/>
            <p:cNvSpPr/>
            <p:nvPr/>
          </p:nvSpPr>
          <p:spPr>
            <a:xfrm rot="10800000">
              <a:off x="2900679" y="3699025"/>
              <a:ext cx="372300" cy="472500"/>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21" name="Google Shape;321;p32"/>
            <p:cNvSpPr txBox="1"/>
            <p:nvPr/>
          </p:nvSpPr>
          <p:spPr>
            <a:xfrm>
              <a:off x="3012399" y="3793535"/>
              <a:ext cx="260700" cy="283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600" b="1" i="0" u="none" strike="noStrike" cap="none"/>
            </a:p>
          </p:txBody>
        </p:sp>
        <p:sp>
          <p:nvSpPr>
            <p:cNvPr id="322" name="Google Shape;322;p32"/>
            <p:cNvSpPr/>
            <p:nvPr/>
          </p:nvSpPr>
          <p:spPr>
            <a:xfrm>
              <a:off x="1325165" y="3235300"/>
              <a:ext cx="1400100" cy="1400100"/>
            </a:xfrm>
            <a:prstGeom prst="ellipse">
              <a:avLst/>
            </a:prstGeom>
            <a:solidFill>
              <a:srgbClr val="FFFF00"/>
            </a:solidFill>
            <a:ln w="25400" cap="flat" cmpd="sng">
              <a:solidFill>
                <a:srgbClr val="CCCCCC"/>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23" name="Google Shape;323;p32"/>
            <p:cNvSpPr txBox="1"/>
            <p:nvPr/>
          </p:nvSpPr>
          <p:spPr>
            <a:xfrm>
              <a:off x="1112180" y="3507048"/>
              <a:ext cx="1753800" cy="99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600" b="1" i="0" u="none" strike="noStrike" cap="none"/>
                <a:t>Perception and autonomy</a:t>
              </a:r>
              <a:endParaRPr sz="600" b="1"/>
            </a:p>
          </p:txBody>
        </p:sp>
        <p:sp>
          <p:nvSpPr>
            <p:cNvPr id="324" name="Google Shape;324;p32"/>
            <p:cNvSpPr/>
            <p:nvPr/>
          </p:nvSpPr>
          <p:spPr>
            <a:xfrm rot="-6478932">
              <a:off x="1517569" y="2709276"/>
              <a:ext cx="372180" cy="472552"/>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25" name="Google Shape;325;p32"/>
            <p:cNvSpPr txBox="1"/>
            <p:nvPr/>
          </p:nvSpPr>
          <p:spPr>
            <a:xfrm rot="4321445">
              <a:off x="1590468" y="2856886"/>
              <a:ext cx="260517" cy="2835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600" b="1" i="0" u="none" strike="noStrike" cap="none"/>
            </a:p>
          </p:txBody>
        </p:sp>
        <p:sp>
          <p:nvSpPr>
            <p:cNvPr id="326" name="Google Shape;326;p32"/>
            <p:cNvSpPr/>
            <p:nvPr/>
          </p:nvSpPr>
          <p:spPr>
            <a:xfrm>
              <a:off x="675507" y="1235859"/>
              <a:ext cx="1400100" cy="1400100"/>
            </a:xfrm>
            <a:prstGeom prst="ellipse">
              <a:avLst/>
            </a:prstGeom>
            <a:solidFill>
              <a:srgbClr val="FFFF00"/>
            </a:solidFill>
            <a:ln w="25400" cap="flat" cmpd="sng">
              <a:solidFill>
                <a:srgbClr val="D9D9D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27" name="Google Shape;327;p32"/>
            <p:cNvSpPr txBox="1"/>
            <p:nvPr/>
          </p:nvSpPr>
          <p:spPr>
            <a:xfrm>
              <a:off x="384475" y="1440902"/>
              <a:ext cx="1880400" cy="99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600" b="1" i="0" u="none" strike="noStrike" cap="none"/>
                <a:t>Test in relevant environments</a:t>
              </a:r>
              <a:endParaRPr sz="600" b="1" i="0" u="none" strike="noStrike" cap="none"/>
            </a:p>
          </p:txBody>
        </p:sp>
        <p:sp>
          <p:nvSpPr>
            <p:cNvPr id="328" name="Google Shape;328;p32"/>
            <p:cNvSpPr/>
            <p:nvPr/>
          </p:nvSpPr>
          <p:spPr>
            <a:xfrm rot="-2158994">
              <a:off x="2031325" y="1087954"/>
              <a:ext cx="372225" cy="472493"/>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600" b="1"/>
            </a:p>
          </p:txBody>
        </p:sp>
        <p:sp>
          <p:nvSpPr>
            <p:cNvPr id="329" name="Google Shape;329;p32"/>
            <p:cNvSpPr txBox="1"/>
            <p:nvPr/>
          </p:nvSpPr>
          <p:spPr>
            <a:xfrm rot="-2160770">
              <a:off x="2041816" y="1215232"/>
              <a:ext cx="260729" cy="28353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600" b="1" i="0" u="none" strike="noStrike" cap="none"/>
            </a:p>
          </p:txBody>
        </p:sp>
      </p:grpSp>
      <p:sp>
        <p:nvSpPr>
          <p:cNvPr id="330" name="Google Shape;330;p32"/>
          <p:cNvSpPr txBox="1"/>
          <p:nvPr/>
        </p:nvSpPr>
        <p:spPr>
          <a:xfrm>
            <a:off x="4520525" y="3304125"/>
            <a:ext cx="943500" cy="5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00"/>
                </a:solidFill>
              </a:rPr>
              <a:t>Vehicle evolution</a:t>
            </a:r>
            <a:endParaRPr>
              <a:solidFill>
                <a:srgbClr val="FFFF00"/>
              </a:solidFill>
            </a:endParaRPr>
          </a:p>
        </p:txBody>
      </p:sp>
      <p:pic>
        <p:nvPicPr>
          <p:cNvPr id="331" name="Google Shape;331;p32"/>
          <p:cNvPicPr preferRelativeResize="0"/>
          <p:nvPr/>
        </p:nvPicPr>
        <p:blipFill rotWithShape="1">
          <a:blip r:embed="rId8">
            <a:alphaModFix/>
          </a:blip>
          <a:srcRect l="12891" r="14885"/>
          <a:stretch/>
        </p:blipFill>
        <p:spPr>
          <a:xfrm>
            <a:off x="6401575" y="776036"/>
            <a:ext cx="2220326" cy="2009014"/>
          </a:xfrm>
          <a:prstGeom prst="rect">
            <a:avLst/>
          </a:prstGeom>
          <a:noFill/>
          <a:ln>
            <a:noFill/>
          </a:ln>
        </p:spPr>
      </p:pic>
      <p:pic>
        <p:nvPicPr>
          <p:cNvPr id="332" name="Google Shape;332;p32"/>
          <p:cNvPicPr preferRelativeResize="0"/>
          <p:nvPr/>
        </p:nvPicPr>
        <p:blipFill>
          <a:blip r:embed="rId9">
            <a:alphaModFix/>
          </a:blip>
          <a:stretch>
            <a:fillRect/>
          </a:stretch>
        </p:blipFill>
        <p:spPr>
          <a:xfrm>
            <a:off x="2125624" y="3386875"/>
            <a:ext cx="1457375" cy="1540750"/>
          </a:xfrm>
          <a:prstGeom prst="rect">
            <a:avLst/>
          </a:prstGeom>
          <a:noFill/>
          <a:ln>
            <a:noFill/>
          </a:ln>
        </p:spPr>
      </p:pic>
      <p:pic>
        <p:nvPicPr>
          <p:cNvPr id="333" name="Google Shape;333;p32"/>
          <p:cNvPicPr preferRelativeResize="0"/>
          <p:nvPr/>
        </p:nvPicPr>
        <p:blipFill rotWithShape="1">
          <a:blip r:embed="rId10">
            <a:alphaModFix/>
          </a:blip>
          <a:srcRect l="20810" r="27921"/>
          <a:stretch/>
        </p:blipFill>
        <p:spPr>
          <a:xfrm>
            <a:off x="6401563" y="2879582"/>
            <a:ext cx="2220322" cy="2105192"/>
          </a:xfrm>
          <a:prstGeom prst="rect">
            <a:avLst/>
          </a:prstGeom>
          <a:noFill/>
          <a:ln>
            <a:noFill/>
          </a:ln>
        </p:spPr>
      </p:pic>
      <p:sp>
        <p:nvSpPr>
          <p:cNvPr id="334" name="Google Shape;334;p32"/>
          <p:cNvSpPr/>
          <p:nvPr/>
        </p:nvSpPr>
        <p:spPr>
          <a:xfrm>
            <a:off x="3583000" y="1739550"/>
            <a:ext cx="609600" cy="268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3508300" y="4545325"/>
            <a:ext cx="2921100" cy="268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5819650" y="1694275"/>
            <a:ext cx="609600" cy="268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rot="10800000" flipH="1">
            <a:off x="643825" y="3381725"/>
            <a:ext cx="1481700" cy="1091400"/>
          </a:xfrm>
          <a:prstGeom prst="bentArrow">
            <a:avLst>
              <a:gd name="adj1" fmla="val 25000"/>
              <a:gd name="adj2" fmla="val 25037"/>
              <a:gd name="adj3" fmla="val 31393"/>
              <a:gd name="adj4" fmla="val 30076"/>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rot="-5400000">
            <a:off x="2326150" y="2790475"/>
            <a:ext cx="1056300" cy="2679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0"/>
          <p:cNvSpPr txBox="1">
            <a:spLocks noGrp="1"/>
          </p:cNvSpPr>
          <p:nvPr>
            <p:ph type="title"/>
          </p:nvPr>
        </p:nvSpPr>
        <p:spPr>
          <a:xfrm>
            <a:off x="311700" y="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New Rollocopters</a:t>
            </a:r>
            <a:endParaRPr/>
          </a:p>
        </p:txBody>
      </p:sp>
      <p:sp>
        <p:nvSpPr>
          <p:cNvPr id="508" name="Google Shape;508;p6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09" name="Google Shape;509;p60"/>
          <p:cNvPicPr preferRelativeResize="0"/>
          <p:nvPr/>
        </p:nvPicPr>
        <p:blipFill rotWithShape="1">
          <a:blip r:embed="rId3">
            <a:alphaModFix/>
          </a:blip>
          <a:srcRect l="12891" r="14885"/>
          <a:stretch/>
        </p:blipFill>
        <p:spPr>
          <a:xfrm>
            <a:off x="3461837" y="901561"/>
            <a:ext cx="2220326" cy="2009014"/>
          </a:xfrm>
          <a:prstGeom prst="rect">
            <a:avLst/>
          </a:prstGeom>
          <a:noFill/>
          <a:ln>
            <a:noFill/>
          </a:ln>
        </p:spPr>
      </p:pic>
      <p:pic>
        <p:nvPicPr>
          <p:cNvPr id="510" name="Google Shape;510;p60" title="20180919_182334.mp4">
            <a:hlinkClick r:id="rId4"/>
          </p:cNvPr>
          <p:cNvPicPr preferRelativeResize="0"/>
          <p:nvPr/>
        </p:nvPicPr>
        <p:blipFill>
          <a:blip r:embed="rId5">
            <a:alphaModFix/>
          </a:blip>
          <a:stretch>
            <a:fillRect/>
          </a:stretch>
        </p:blipFill>
        <p:spPr>
          <a:xfrm>
            <a:off x="246075" y="2975750"/>
            <a:ext cx="2616150" cy="1962112"/>
          </a:xfrm>
          <a:prstGeom prst="rect">
            <a:avLst/>
          </a:prstGeom>
          <a:noFill/>
          <a:ln>
            <a:noFill/>
          </a:ln>
        </p:spPr>
      </p:pic>
      <p:pic>
        <p:nvPicPr>
          <p:cNvPr id="511" name="Google Shape;511;p60" title="20180919_182518.mp4">
            <a:hlinkClick r:id="rId6"/>
          </p:cNvPr>
          <p:cNvPicPr preferRelativeResize="0"/>
          <p:nvPr/>
        </p:nvPicPr>
        <p:blipFill>
          <a:blip r:embed="rId7">
            <a:alphaModFix/>
          </a:blip>
          <a:stretch>
            <a:fillRect/>
          </a:stretch>
        </p:blipFill>
        <p:spPr>
          <a:xfrm>
            <a:off x="246075" y="948476"/>
            <a:ext cx="2616150" cy="1962100"/>
          </a:xfrm>
          <a:prstGeom prst="rect">
            <a:avLst/>
          </a:prstGeom>
          <a:noFill/>
          <a:ln>
            <a:noFill/>
          </a:ln>
        </p:spPr>
      </p:pic>
      <p:pic>
        <p:nvPicPr>
          <p:cNvPr id="512" name="Google Shape;512;p60"/>
          <p:cNvPicPr preferRelativeResize="0"/>
          <p:nvPr/>
        </p:nvPicPr>
        <p:blipFill>
          <a:blip r:embed="rId8">
            <a:alphaModFix/>
          </a:blip>
          <a:stretch>
            <a:fillRect/>
          </a:stretch>
        </p:blipFill>
        <p:spPr>
          <a:xfrm>
            <a:off x="3461825" y="2986775"/>
            <a:ext cx="2220351" cy="2132461"/>
          </a:xfrm>
          <a:prstGeom prst="rect">
            <a:avLst/>
          </a:prstGeom>
          <a:noFill/>
          <a:ln>
            <a:noFill/>
          </a:ln>
        </p:spPr>
      </p:pic>
      <p:pic>
        <p:nvPicPr>
          <p:cNvPr id="513" name="Google Shape;513;p60" title="IMG_0122.MOV">
            <a:hlinkClick r:id="rId9"/>
          </p:cNvPr>
          <p:cNvPicPr preferRelativeResize="0"/>
          <p:nvPr/>
        </p:nvPicPr>
        <p:blipFill>
          <a:blip r:embed="rId10">
            <a:alphaModFix/>
          </a:blip>
          <a:stretch>
            <a:fillRect/>
          </a:stretch>
        </p:blipFill>
        <p:spPr>
          <a:xfrm>
            <a:off x="6024300" y="1631883"/>
            <a:ext cx="2616150" cy="1962118"/>
          </a:xfrm>
          <a:prstGeom prst="rect">
            <a:avLst/>
          </a:prstGeom>
          <a:noFill/>
          <a:ln>
            <a:noFill/>
          </a:ln>
        </p:spPr>
      </p:pic>
    </p:spTree>
    <p:extLst>
      <p:ext uri="{BB962C8B-B14F-4D97-AF65-F5344CB8AC3E}">
        <p14:creationId xmlns:p14="http://schemas.microsoft.com/office/powerpoint/2010/main" val="2177149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273844"/>
            <a:ext cx="7886700" cy="754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3300" dirty="0" err="1">
                <a:solidFill>
                  <a:prstClr val="black"/>
                </a:solidFill>
                <a:latin typeface="Calibri Light" panose="020F0302020204030204"/>
              </a:rPr>
              <a:t>Rollocopters</a:t>
            </a:r>
            <a:r>
              <a:rPr lang="en-US" sz="3300" dirty="0">
                <a:solidFill>
                  <a:prstClr val="black"/>
                </a:solidFill>
                <a:latin typeface="Calibri Light" panose="020F0302020204030204"/>
              </a:rPr>
              <a:t>: Improvement #1: </a:t>
            </a:r>
            <a:r>
              <a:rPr lang="en-US" sz="3300" i="1" dirty="0">
                <a:solidFill>
                  <a:prstClr val="black"/>
                </a:solidFill>
                <a:latin typeface="Calibri Light" panose="020F0302020204030204"/>
              </a:rPr>
              <a:t>Tiltrotors</a:t>
            </a:r>
            <a:endParaRPr lang="en-US" sz="3300" dirty="0">
              <a:solidFill>
                <a:prstClr val="black"/>
              </a:solidFill>
              <a:latin typeface="Calibri Light" panose="020F0302020204030204"/>
            </a:endParaRP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1771650"/>
            <a:ext cx="2055821" cy="1772773"/>
          </a:xfrm>
          <a:prstGeom prst="rect">
            <a:avLst/>
          </a:prstGeom>
          <a:effectLst>
            <a:softEdge rad="25400"/>
          </a:effectLst>
        </p:spPr>
      </p:pic>
      <p:cxnSp>
        <p:nvCxnSpPr>
          <p:cNvPr id="4" name="Straight Connector 3"/>
          <p:cNvCxnSpPr/>
          <p:nvPr/>
        </p:nvCxnSpPr>
        <p:spPr>
          <a:xfrm flipV="1">
            <a:off x="1543050" y="1011688"/>
            <a:ext cx="0" cy="16573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42950" y="1200151"/>
            <a:ext cx="800100" cy="14858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00400" y="1011688"/>
            <a:ext cx="5200650" cy="3093154"/>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Build versions of the </a:t>
            </a:r>
            <a:r>
              <a:rPr lang="en-US" sz="1800" kern="1200" dirty="0" err="1">
                <a:solidFill>
                  <a:prstClr val="black"/>
                </a:solidFill>
                <a:latin typeface="Arial" panose="020B0604020202020204" pitchFamily="34" charset="0"/>
                <a:ea typeface="+mn-ea"/>
                <a:cs typeface="+mn-cs"/>
              </a:rPr>
              <a:t>rollocopter</a:t>
            </a:r>
            <a:r>
              <a:rPr lang="en-US" sz="1800" kern="1200" dirty="0">
                <a:solidFill>
                  <a:prstClr val="black"/>
                </a:solidFill>
                <a:latin typeface="Arial" panose="020B0604020202020204" pitchFamily="34" charset="0"/>
                <a:ea typeface="+mn-ea"/>
                <a:cs typeface="+mn-cs"/>
              </a:rPr>
              <a:t> with </a:t>
            </a:r>
            <a:r>
              <a:rPr lang="en-US" sz="1800" i="1" kern="1200" dirty="0">
                <a:solidFill>
                  <a:prstClr val="black"/>
                </a:solidFill>
                <a:latin typeface="Arial" panose="020B0604020202020204" pitchFamily="34" charset="0"/>
                <a:ea typeface="+mn-ea"/>
                <a:cs typeface="+mn-cs"/>
              </a:rPr>
              <a:t>tilting </a:t>
            </a:r>
            <a:r>
              <a:rPr lang="en-US" sz="1800" kern="1200" dirty="0">
                <a:solidFill>
                  <a:prstClr val="black"/>
                </a:solidFill>
                <a:latin typeface="Arial" panose="020B0604020202020204" pitchFamily="34" charset="0"/>
                <a:ea typeface="+mn-ea"/>
                <a:cs typeface="+mn-cs"/>
              </a:rPr>
              <a:t>rotor axes. (build a 4 rotor and 3 rotor version)</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the ability to tilt the rotors improves many capabilities:</a:t>
            </a:r>
          </a:p>
          <a:p>
            <a:pPr marL="600075" lvl="1" indent="-257175" defTabSz="685800" fontAlgn="base">
              <a:spcBef>
                <a:spcPct val="0"/>
              </a:spcBef>
              <a:spcAft>
                <a:spcPct val="0"/>
              </a:spcAft>
              <a:buClrTx/>
              <a:buFont typeface="Arial" panose="020B0604020202020204" pitchFamily="34" charset="0"/>
              <a:buChar char="•"/>
            </a:pPr>
            <a:r>
              <a:rPr lang="en-US" sz="1500" kern="1200" dirty="0">
                <a:solidFill>
                  <a:prstClr val="black"/>
                </a:solidFill>
                <a:latin typeface="Arial" panose="020B0604020202020204" pitchFamily="34" charset="0"/>
                <a:ea typeface="+mn-ea"/>
                <a:cs typeface="+mn-cs"/>
              </a:rPr>
              <a:t>Should be more efficient while rolling</a:t>
            </a:r>
          </a:p>
          <a:p>
            <a:pPr marL="600075" lvl="1" indent="-257175" defTabSz="685800" fontAlgn="base">
              <a:spcBef>
                <a:spcPct val="0"/>
              </a:spcBef>
              <a:spcAft>
                <a:spcPct val="0"/>
              </a:spcAft>
              <a:buClrTx/>
              <a:buFont typeface="Arial" panose="020B0604020202020204" pitchFamily="34" charset="0"/>
              <a:buChar char="•"/>
            </a:pPr>
            <a:r>
              <a:rPr lang="en-US" sz="1500" kern="1200" dirty="0">
                <a:solidFill>
                  <a:prstClr val="black"/>
                </a:solidFill>
                <a:latin typeface="Arial" panose="020B0604020202020204" pitchFamily="34" charset="0"/>
                <a:ea typeface="+mn-ea"/>
                <a:cs typeface="+mn-cs"/>
              </a:rPr>
              <a:t>Pushes dust behind the sensors</a:t>
            </a:r>
          </a:p>
          <a:p>
            <a:pPr marL="600075" lvl="1" indent="-257175" defTabSz="685800" fontAlgn="base">
              <a:spcBef>
                <a:spcPct val="0"/>
              </a:spcBef>
              <a:spcAft>
                <a:spcPct val="0"/>
              </a:spcAft>
              <a:buClrTx/>
              <a:buFont typeface="Arial" panose="020B0604020202020204" pitchFamily="34" charset="0"/>
              <a:buChar char="•"/>
            </a:pPr>
            <a:r>
              <a:rPr lang="en-US" sz="1500" kern="1200" dirty="0">
                <a:solidFill>
                  <a:prstClr val="black"/>
                </a:solidFill>
                <a:latin typeface="Arial" panose="020B0604020202020204" pitchFamily="34" charset="0"/>
                <a:ea typeface="+mn-ea"/>
                <a:cs typeface="+mn-cs"/>
              </a:rPr>
              <a:t>Better control of sensor pointing</a:t>
            </a:r>
          </a:p>
          <a:p>
            <a:pPr marL="600075" lvl="1" indent="-257175" defTabSz="685800" fontAlgn="base">
              <a:spcBef>
                <a:spcPct val="0"/>
              </a:spcBef>
              <a:spcAft>
                <a:spcPct val="0"/>
              </a:spcAft>
              <a:buClrTx/>
              <a:buFont typeface="Arial" panose="020B0604020202020204" pitchFamily="34" charset="0"/>
              <a:buChar char="•"/>
            </a:pPr>
            <a:r>
              <a:rPr lang="en-US" sz="1500" kern="1200" dirty="0">
                <a:solidFill>
                  <a:prstClr val="black"/>
                </a:solidFill>
                <a:latin typeface="Arial" panose="020B0604020202020204" pitchFamily="34" charset="0"/>
                <a:ea typeface="+mn-ea"/>
                <a:cs typeface="+mn-cs"/>
              </a:rPr>
              <a:t>Better maneuverability and stopping</a:t>
            </a:r>
          </a:p>
          <a:p>
            <a:pPr defTabSz="685800" fontAlgn="base">
              <a:spcBef>
                <a:spcPct val="0"/>
              </a:spcBef>
              <a:spcAft>
                <a:spcPct val="0"/>
              </a:spcAft>
              <a:buClrTx/>
            </a:pPr>
            <a:endParaRPr lang="en-US" sz="1500" b="1"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500" b="1" kern="1200" dirty="0">
                <a:solidFill>
                  <a:prstClr val="black"/>
                </a:solidFill>
                <a:latin typeface="Arial" panose="020B0604020202020204" pitchFamily="34" charset="0"/>
                <a:ea typeface="+mn-ea"/>
                <a:cs typeface="+mn-cs"/>
              </a:rPr>
              <a:t>Activity: </a:t>
            </a:r>
            <a:r>
              <a:rPr lang="en-US" sz="1500" kern="1200" dirty="0">
                <a:solidFill>
                  <a:prstClr val="black"/>
                </a:solidFill>
                <a:latin typeface="Arial" panose="020B0604020202020204" pitchFamily="34" charset="0"/>
                <a:ea typeface="+mn-ea"/>
                <a:cs typeface="+mn-cs"/>
              </a:rPr>
              <a:t>Build </a:t>
            </a:r>
            <a:r>
              <a:rPr lang="en-US" sz="1500" kern="1200" dirty="0">
                <a:solidFill>
                  <a:prstClr val="black"/>
                </a:solidFill>
                <a:latin typeface="Arial" panose="020B0604020202020204" pitchFamily="34" charset="0"/>
                <a:ea typeface="+mn-ea"/>
                <a:cs typeface="+mn-cs"/>
              </a:rPr>
              <a:t>a 4 rotor or 3 rotor </a:t>
            </a:r>
            <a:r>
              <a:rPr lang="en-US" sz="1500" i="1" kern="1200" dirty="0">
                <a:solidFill>
                  <a:prstClr val="black"/>
                </a:solidFill>
                <a:latin typeface="Arial" panose="020B0604020202020204" pitchFamily="34" charset="0"/>
                <a:ea typeface="+mn-ea"/>
                <a:cs typeface="+mn-cs"/>
              </a:rPr>
              <a:t>tilting rotor </a:t>
            </a:r>
            <a:r>
              <a:rPr lang="en-US" sz="1500" kern="1200" dirty="0" err="1">
                <a:solidFill>
                  <a:prstClr val="black"/>
                </a:solidFill>
                <a:latin typeface="Arial" panose="020B0604020202020204" pitchFamily="34" charset="0"/>
                <a:ea typeface="+mn-ea"/>
                <a:cs typeface="+mn-cs"/>
              </a:rPr>
              <a:t>rollocopter</a:t>
            </a:r>
            <a:endParaRPr lang="en-US" sz="15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endParaRPr lang="en-US" sz="1500" kern="1200" dirty="0">
              <a:solidFill>
                <a:prstClr val="black"/>
              </a:solidFill>
              <a:latin typeface="Arial" panose="020B0604020202020204" pitchFamily="34" charset="0"/>
              <a:ea typeface="+mn-ea"/>
              <a:cs typeface="+mn-cs"/>
            </a:endParaRPr>
          </a:p>
        </p:txBody>
      </p:sp>
      <p:sp>
        <p:nvSpPr>
          <p:cNvPr id="14" name="TextBox 13"/>
          <p:cNvSpPr txBox="1"/>
          <p:nvPr/>
        </p:nvSpPr>
        <p:spPr>
          <a:xfrm>
            <a:off x="885825" y="4026576"/>
            <a:ext cx="7372350" cy="830997"/>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a:solidFill>
                  <a:prstClr val="black"/>
                </a:solidFill>
                <a:latin typeface="Arial" panose="020B0604020202020204" pitchFamily="34" charset="0"/>
                <a:ea typeface="+mn-ea"/>
                <a:cs typeface="+mn-cs"/>
              </a:rPr>
              <a:t>Amanda </a:t>
            </a:r>
            <a:r>
              <a:rPr lang="en-US" sz="1500" kern="1200" dirty="0" err="1">
                <a:solidFill>
                  <a:prstClr val="black"/>
                </a:solidFill>
                <a:latin typeface="Arial" panose="020B0604020202020204" pitchFamily="34" charset="0"/>
                <a:ea typeface="+mn-ea"/>
                <a:cs typeface="+mn-cs"/>
              </a:rPr>
              <a:t>Bouman</a:t>
            </a:r>
            <a:r>
              <a:rPr lang="en-US" sz="1500" kern="1200" dirty="0">
                <a:solidFill>
                  <a:prstClr val="black"/>
                </a:solidFill>
                <a:latin typeface="Arial" panose="020B0604020202020204" pitchFamily="34" charset="0"/>
                <a:ea typeface="+mn-ea"/>
                <a:cs typeface="+mn-cs"/>
              </a:rPr>
              <a:t> (grad student)         </a:t>
            </a:r>
            <a:r>
              <a:rPr lang="en-US" sz="1500" i="1" kern="1200" dirty="0">
                <a:solidFill>
                  <a:prstClr val="black"/>
                </a:solidFill>
                <a:latin typeface="Arial" panose="020B0604020202020204" pitchFamily="34" charset="0"/>
                <a:ea typeface="+mn-ea"/>
                <a:cs typeface="+mn-cs"/>
              </a:rPr>
              <a:t>abouman@caltech.edu</a:t>
            </a:r>
            <a:endParaRPr lang="en-US" sz="1500"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JPL:       </a:t>
            </a:r>
            <a:r>
              <a:rPr lang="en-US" sz="1500" kern="1200" dirty="0" err="1">
                <a:solidFill>
                  <a:prstClr val="black"/>
                </a:solidFill>
                <a:latin typeface="Arial" panose="020B0604020202020204" pitchFamily="34" charset="0"/>
                <a:ea typeface="+mn-ea"/>
                <a:cs typeface="+mn-cs"/>
              </a:rPr>
              <a:t>Arash</a:t>
            </a:r>
            <a:r>
              <a:rPr lang="en-US" sz="1500" kern="1200" dirty="0">
                <a:solidFill>
                  <a:prstClr val="black"/>
                </a:solidFill>
                <a:latin typeface="Arial" panose="020B0604020202020204" pitchFamily="34" charset="0"/>
                <a:ea typeface="+mn-ea"/>
                <a:cs typeface="+mn-cs"/>
              </a:rPr>
              <a:t> Kalantari                                    </a:t>
            </a:r>
            <a:r>
              <a:rPr lang="en-US" sz="1500" i="1" kern="1200" dirty="0">
                <a:solidFill>
                  <a:prstClr val="black"/>
                </a:solidFill>
                <a:latin typeface="Arial" panose="020B0604020202020204" pitchFamily="34" charset="0"/>
                <a:ea typeface="+mn-ea"/>
                <a:cs typeface="+mn-cs"/>
              </a:rPr>
              <a:t>arash.kalantari@jpl.nasa.gov</a:t>
            </a:r>
            <a:endParaRPr lang="en-US" sz="15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224531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0" y="207563"/>
            <a:ext cx="9144000" cy="1558575"/>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3600"/>
              <a:buFont typeface="Calibri"/>
              <a:buNone/>
            </a:pPr>
            <a:r>
              <a:rPr lang="en" sz="3300" b="1" i="0" u="none" strike="noStrike" cap="none">
                <a:solidFill>
                  <a:srgbClr val="FFFFFF"/>
                </a:solidFill>
                <a:latin typeface="Times New Roman"/>
                <a:ea typeface="Times New Roman"/>
                <a:cs typeface="Times New Roman"/>
                <a:sym typeface="Times New Roman"/>
              </a:rPr>
              <a:t>CoSTAR-bots: </a:t>
            </a:r>
            <a:br>
              <a:rPr lang="en" sz="3300" b="1" i="0" u="none" strike="noStrike" cap="none">
                <a:solidFill>
                  <a:srgbClr val="FFFFFF"/>
                </a:solidFill>
                <a:latin typeface="Times New Roman"/>
                <a:ea typeface="Times New Roman"/>
                <a:cs typeface="Times New Roman"/>
                <a:sym typeface="Times New Roman"/>
              </a:rPr>
            </a:br>
            <a:r>
              <a:rPr lang="en" sz="2700" b="1" i="0" u="none" strike="noStrike" cap="none">
                <a:solidFill>
                  <a:srgbClr val="FFFF00"/>
                </a:solidFill>
                <a:latin typeface="Times New Roman"/>
                <a:ea typeface="Times New Roman"/>
                <a:cs typeface="Times New Roman"/>
                <a:sym typeface="Times New Roman"/>
              </a:rPr>
              <a:t>Co</a:t>
            </a:r>
            <a:r>
              <a:rPr lang="en" sz="2700" b="1" i="0" u="none" strike="noStrike" cap="none">
                <a:solidFill>
                  <a:srgbClr val="FFFFFF"/>
                </a:solidFill>
                <a:latin typeface="Times New Roman"/>
                <a:ea typeface="Times New Roman"/>
                <a:cs typeface="Times New Roman"/>
                <a:sym typeface="Times New Roman"/>
              </a:rPr>
              <a:t>llaborative </a:t>
            </a:r>
            <a:r>
              <a:rPr lang="en" sz="2700" b="1" i="0" u="none" strike="noStrike" cap="none">
                <a:solidFill>
                  <a:srgbClr val="FFFF00"/>
                </a:solidFill>
                <a:latin typeface="Times New Roman"/>
                <a:ea typeface="Times New Roman"/>
                <a:cs typeface="Times New Roman"/>
                <a:sym typeface="Times New Roman"/>
              </a:rPr>
              <a:t>S</a:t>
            </a:r>
            <a:r>
              <a:rPr lang="en" sz="2700" b="1" i="0" u="none" strike="noStrike" cap="none">
                <a:solidFill>
                  <a:srgbClr val="FFFFFF"/>
                </a:solidFill>
                <a:latin typeface="Times New Roman"/>
                <a:ea typeface="Times New Roman"/>
                <a:cs typeface="Times New Roman"/>
                <a:sym typeface="Times New Roman"/>
              </a:rPr>
              <a:t>ub</a:t>
            </a:r>
            <a:r>
              <a:rPr lang="en" sz="2700" b="1" i="0" u="none" strike="noStrike" cap="none">
                <a:solidFill>
                  <a:srgbClr val="FFFF00"/>
                </a:solidFill>
                <a:latin typeface="Times New Roman"/>
                <a:ea typeface="Times New Roman"/>
                <a:cs typeface="Times New Roman"/>
                <a:sym typeface="Times New Roman"/>
              </a:rPr>
              <a:t>T</a:t>
            </a:r>
            <a:r>
              <a:rPr lang="en" sz="2700" b="1" i="0" u="none" strike="noStrike" cap="none">
                <a:solidFill>
                  <a:srgbClr val="FFFFFF"/>
                </a:solidFill>
                <a:latin typeface="Times New Roman"/>
                <a:ea typeface="Times New Roman"/>
                <a:cs typeface="Times New Roman"/>
                <a:sym typeface="Times New Roman"/>
              </a:rPr>
              <a:t>erranean </a:t>
            </a:r>
            <a:r>
              <a:rPr lang="en" sz="2700" b="1" i="0" u="none" strike="noStrike" cap="none">
                <a:solidFill>
                  <a:srgbClr val="FFFF00"/>
                </a:solidFill>
                <a:latin typeface="Times New Roman"/>
                <a:ea typeface="Times New Roman"/>
                <a:cs typeface="Times New Roman"/>
                <a:sym typeface="Times New Roman"/>
              </a:rPr>
              <a:t>A</a:t>
            </a:r>
            <a:r>
              <a:rPr lang="en" sz="2700" b="1" i="0" u="none" strike="noStrike" cap="none">
                <a:solidFill>
                  <a:srgbClr val="FFFFFF"/>
                </a:solidFill>
                <a:latin typeface="Times New Roman"/>
                <a:ea typeface="Times New Roman"/>
                <a:cs typeface="Times New Roman"/>
                <a:sym typeface="Times New Roman"/>
              </a:rPr>
              <a:t>utonomous </a:t>
            </a:r>
            <a:r>
              <a:rPr lang="en" sz="2700" b="1" i="0" u="none" strike="noStrike" cap="none">
                <a:solidFill>
                  <a:srgbClr val="FFFF00"/>
                </a:solidFill>
                <a:latin typeface="Times New Roman"/>
                <a:ea typeface="Times New Roman"/>
                <a:cs typeface="Times New Roman"/>
                <a:sym typeface="Times New Roman"/>
              </a:rPr>
              <a:t>R</a:t>
            </a:r>
            <a:r>
              <a:rPr lang="en" sz="2700" b="1" i="0" u="none" strike="noStrike" cap="none">
                <a:solidFill>
                  <a:srgbClr val="FFFFFF"/>
                </a:solidFill>
                <a:latin typeface="Times New Roman"/>
                <a:ea typeface="Times New Roman"/>
                <a:cs typeface="Times New Roman"/>
                <a:sym typeface="Times New Roman"/>
              </a:rPr>
              <a:t>esilient Robots to Explore Subterranean Environments</a:t>
            </a:r>
            <a:endParaRPr sz="2700" b="1" i="0" u="none" strike="noStrike" cap="none">
              <a:solidFill>
                <a:srgbClr val="FFFFFF"/>
              </a:solidFill>
              <a:latin typeface="Times New Roman"/>
              <a:ea typeface="Times New Roman"/>
              <a:cs typeface="Times New Roman"/>
              <a:sym typeface="Times New Roman"/>
            </a:endParaRPr>
          </a:p>
        </p:txBody>
      </p:sp>
      <p:sp>
        <p:nvSpPr>
          <p:cNvPr id="131" name="Google Shape;131;p25"/>
          <p:cNvSpPr txBox="1"/>
          <p:nvPr/>
        </p:nvSpPr>
        <p:spPr>
          <a:xfrm>
            <a:off x="-1" y="4866524"/>
            <a:ext cx="5842489" cy="29336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DARPA Subterranean Challenge, September briefing, Sep. 20</a:t>
            </a:r>
            <a:r>
              <a:rPr lang="en" sz="1400" b="1" i="0" u="none" strike="noStrike" cap="none" baseline="30000">
                <a:solidFill>
                  <a:srgbClr val="FFFFFF"/>
                </a:solidFill>
                <a:latin typeface="Times New Roman"/>
                <a:ea typeface="Times New Roman"/>
                <a:cs typeface="Times New Roman"/>
                <a:sym typeface="Times New Roman"/>
              </a:rPr>
              <a:t>th</a:t>
            </a:r>
            <a:r>
              <a:rPr lang="en" sz="1400" b="1" i="0" u="none" strike="noStrike" cap="none">
                <a:solidFill>
                  <a:srgbClr val="FFFFFF"/>
                </a:solidFill>
                <a:latin typeface="Times New Roman"/>
                <a:ea typeface="Times New Roman"/>
                <a:cs typeface="Times New Roman"/>
                <a:sym typeface="Times New Roman"/>
              </a:rPr>
              <a:t>, 2018</a:t>
            </a:r>
            <a:endParaRPr sz="1100" b="1" i="0" u="none" strike="noStrike" cap="none">
              <a:solidFill>
                <a:srgbClr val="FFFFFF"/>
              </a:solidFill>
              <a:latin typeface="Times New Roman"/>
              <a:ea typeface="Times New Roman"/>
              <a:cs typeface="Times New Roman"/>
              <a:sym typeface="Times New Roman"/>
            </a:endParaRPr>
          </a:p>
        </p:txBody>
      </p:sp>
      <p:cxnSp>
        <p:nvCxnSpPr>
          <p:cNvPr id="132" name="Google Shape;132;p25"/>
          <p:cNvCxnSpPr/>
          <p:nvPr/>
        </p:nvCxnSpPr>
        <p:spPr>
          <a:xfrm>
            <a:off x="111375" y="1995844"/>
            <a:ext cx="8921250" cy="0"/>
          </a:xfrm>
          <a:prstGeom prst="straightConnector1">
            <a:avLst/>
          </a:prstGeom>
          <a:noFill/>
          <a:ln w="38100" cap="flat" cmpd="sng">
            <a:solidFill>
              <a:srgbClr val="B7B7B7"/>
            </a:solidFill>
            <a:prstDash val="solid"/>
            <a:round/>
            <a:headEnd type="none" w="sm" len="sm"/>
            <a:tailEnd type="none" w="sm" len="sm"/>
          </a:ln>
        </p:spPr>
      </p:cxnSp>
      <p:grpSp>
        <p:nvGrpSpPr>
          <p:cNvPr id="133" name="Google Shape;133;p25"/>
          <p:cNvGrpSpPr/>
          <p:nvPr/>
        </p:nvGrpSpPr>
        <p:grpSpPr>
          <a:xfrm>
            <a:off x="4230974" y="2892960"/>
            <a:ext cx="3146369" cy="579017"/>
            <a:chOff x="5628832" y="4555691"/>
            <a:chExt cx="4195159" cy="772023"/>
          </a:xfrm>
        </p:grpSpPr>
        <p:pic>
          <p:nvPicPr>
            <p:cNvPr id="134" name="Google Shape;134;p25"/>
            <p:cNvPicPr preferRelativeResize="0"/>
            <p:nvPr/>
          </p:nvPicPr>
          <p:blipFill rotWithShape="1">
            <a:blip r:embed="rId3">
              <a:alphaModFix/>
            </a:blip>
            <a:srcRect/>
            <a:stretch/>
          </p:blipFill>
          <p:spPr>
            <a:xfrm>
              <a:off x="5628832" y="4555691"/>
              <a:ext cx="781935" cy="772023"/>
            </a:xfrm>
            <a:prstGeom prst="rect">
              <a:avLst/>
            </a:prstGeom>
            <a:noFill/>
            <a:ln>
              <a:noFill/>
            </a:ln>
          </p:spPr>
        </p:pic>
        <p:pic>
          <p:nvPicPr>
            <p:cNvPr id="135" name="Google Shape;135;p25"/>
            <p:cNvPicPr preferRelativeResize="0"/>
            <p:nvPr/>
          </p:nvPicPr>
          <p:blipFill rotWithShape="1">
            <a:blip r:embed="rId4">
              <a:alphaModFix/>
            </a:blip>
            <a:srcRect/>
            <a:stretch/>
          </p:blipFill>
          <p:spPr>
            <a:xfrm>
              <a:off x="8820043" y="4686841"/>
              <a:ext cx="1003948" cy="547225"/>
            </a:xfrm>
            <a:prstGeom prst="rect">
              <a:avLst/>
            </a:prstGeom>
            <a:noFill/>
            <a:ln>
              <a:noFill/>
            </a:ln>
          </p:spPr>
        </p:pic>
      </p:grpSp>
      <p:sp>
        <p:nvSpPr>
          <p:cNvPr id="136" name="Google Shape;136;p25"/>
          <p:cNvSpPr txBox="1"/>
          <p:nvPr/>
        </p:nvSpPr>
        <p:spPr>
          <a:xfrm>
            <a:off x="3326268" y="3471977"/>
            <a:ext cx="2293200" cy="297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Times New Roman"/>
                <a:ea typeface="Times New Roman"/>
                <a:cs typeface="Times New Roman"/>
                <a:sym typeface="Times New Roman"/>
              </a:rPr>
              <a:t>California Institute of Technology</a:t>
            </a:r>
            <a:endParaRPr sz="1200" b="0" i="0" u="none" strike="noStrike" cap="none">
              <a:solidFill>
                <a:srgbClr val="FFFFFF"/>
              </a:solidFill>
              <a:latin typeface="Times New Roman"/>
              <a:ea typeface="Times New Roman"/>
              <a:cs typeface="Times New Roman"/>
              <a:sym typeface="Times New Roman"/>
            </a:endParaRPr>
          </a:p>
        </p:txBody>
      </p:sp>
      <p:sp>
        <p:nvSpPr>
          <p:cNvPr id="137" name="Google Shape;137;p25"/>
          <p:cNvSpPr txBox="1"/>
          <p:nvPr/>
        </p:nvSpPr>
        <p:spPr>
          <a:xfrm>
            <a:off x="5753235" y="3471977"/>
            <a:ext cx="2687700" cy="297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FFFFFF"/>
                </a:solidFill>
                <a:latin typeface="Times New Roman"/>
                <a:ea typeface="Times New Roman"/>
                <a:cs typeface="Times New Roman"/>
                <a:sym typeface="Times New Roman"/>
              </a:rPr>
              <a:t>Massachusetts Institute of Technology</a:t>
            </a:r>
            <a:endParaRPr sz="1200" b="0" i="0" u="none" strike="noStrike" cap="none">
              <a:solidFill>
                <a:srgbClr val="FFFFFF"/>
              </a:solidFill>
              <a:latin typeface="Times New Roman"/>
              <a:ea typeface="Times New Roman"/>
              <a:cs typeface="Times New Roman"/>
              <a:sym typeface="Times New Roman"/>
            </a:endParaRPr>
          </a:p>
        </p:txBody>
      </p:sp>
      <p:sp>
        <p:nvSpPr>
          <p:cNvPr id="138" name="Google Shape;138;p25"/>
          <p:cNvSpPr txBox="1"/>
          <p:nvPr/>
        </p:nvSpPr>
        <p:spPr>
          <a:xfrm>
            <a:off x="1330980" y="3507574"/>
            <a:ext cx="1037100" cy="297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b="0" i="0" u="none" strike="noStrike" cap="none">
                <a:solidFill>
                  <a:srgbClr val="FFFFFF"/>
                </a:solidFill>
                <a:latin typeface="Times New Roman"/>
                <a:ea typeface="Times New Roman"/>
                <a:cs typeface="Times New Roman"/>
                <a:sym typeface="Times New Roman"/>
              </a:rPr>
              <a:t>NASA’s JPL</a:t>
            </a:r>
            <a:endParaRPr sz="1100"/>
          </a:p>
        </p:txBody>
      </p:sp>
      <p:sp>
        <p:nvSpPr>
          <p:cNvPr id="139" name="Google Shape;139;p25"/>
          <p:cNvSpPr txBox="1"/>
          <p:nvPr/>
        </p:nvSpPr>
        <p:spPr>
          <a:xfrm>
            <a:off x="3326268" y="3705640"/>
            <a:ext cx="2293200" cy="297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200" b="0" i="0" u="none" strike="noStrike" cap="none">
                <a:solidFill>
                  <a:srgbClr val="FFFFFF"/>
                </a:solidFill>
                <a:latin typeface="Times New Roman"/>
                <a:ea typeface="Times New Roman"/>
                <a:cs typeface="Times New Roman"/>
                <a:sym typeface="Times New Roman"/>
              </a:rPr>
              <a:t>POC: Dr. Joel Burdick</a:t>
            </a:r>
            <a:endParaRPr sz="1100"/>
          </a:p>
        </p:txBody>
      </p:sp>
      <p:sp>
        <p:nvSpPr>
          <p:cNvPr id="140" name="Google Shape;140;p25"/>
          <p:cNvSpPr txBox="1"/>
          <p:nvPr/>
        </p:nvSpPr>
        <p:spPr>
          <a:xfrm>
            <a:off x="5753235" y="3704889"/>
            <a:ext cx="2687700" cy="297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0" i="0" u="none" strike="noStrike" cap="none">
                <a:solidFill>
                  <a:srgbClr val="FFFFFF"/>
                </a:solidFill>
                <a:latin typeface="Times New Roman"/>
                <a:ea typeface="Times New Roman"/>
                <a:cs typeface="Times New Roman"/>
                <a:sym typeface="Times New Roman"/>
              </a:rPr>
              <a:t>POC: Dr. Luca Carlone</a:t>
            </a:r>
            <a:endParaRPr sz="1200" b="0" i="0" u="none" strike="noStrike" cap="none">
              <a:solidFill>
                <a:srgbClr val="FFFFFF"/>
              </a:solidFill>
              <a:latin typeface="Times New Roman"/>
              <a:ea typeface="Times New Roman"/>
              <a:cs typeface="Times New Roman"/>
              <a:sym typeface="Times New Roman"/>
            </a:endParaRPr>
          </a:p>
        </p:txBody>
      </p:sp>
      <p:sp>
        <p:nvSpPr>
          <p:cNvPr id="141" name="Google Shape;141;p25"/>
          <p:cNvSpPr txBox="1"/>
          <p:nvPr/>
        </p:nvSpPr>
        <p:spPr>
          <a:xfrm>
            <a:off x="702930" y="3717681"/>
            <a:ext cx="2293200" cy="297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200" b="0" i="0" u="none" strike="noStrike" cap="none">
                <a:solidFill>
                  <a:srgbClr val="FFFFFF"/>
                </a:solidFill>
                <a:latin typeface="Times New Roman"/>
                <a:ea typeface="Times New Roman"/>
                <a:cs typeface="Times New Roman"/>
                <a:sym typeface="Times New Roman"/>
              </a:rPr>
              <a:t>POC: Dr. Ali Agha (PI)</a:t>
            </a:r>
            <a:endParaRPr sz="1100"/>
          </a:p>
        </p:txBody>
      </p:sp>
      <p:sp>
        <p:nvSpPr>
          <p:cNvPr id="142" name="Google Shape;142;p25"/>
          <p:cNvSpPr/>
          <p:nvPr/>
        </p:nvSpPr>
        <p:spPr>
          <a:xfrm>
            <a:off x="6149875" y="4912675"/>
            <a:ext cx="2983200" cy="2307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None/>
            </a:pPr>
            <a:r>
              <a:rPr lang="en" sz="1100" b="0" i="0" u="none" strike="noStrike" cap="none">
                <a:solidFill>
                  <a:schemeClr val="lt1"/>
                </a:solidFill>
                <a:latin typeface="Verdana"/>
                <a:ea typeface="Verdana"/>
                <a:cs typeface="Verdana"/>
                <a:sym typeface="Verdana"/>
              </a:rPr>
              <a:t>© 2018 Caltech. All rights reserved.</a:t>
            </a:r>
            <a:endParaRPr sz="1100" b="0" i="0" u="none" strike="noStrike" cap="none">
              <a:solidFill>
                <a:schemeClr val="lt1"/>
              </a:solidFill>
              <a:latin typeface="Arial"/>
              <a:ea typeface="Arial"/>
              <a:cs typeface="Arial"/>
              <a:sym typeface="Arial"/>
            </a:endParaRPr>
          </a:p>
        </p:txBody>
      </p:sp>
      <p:pic>
        <p:nvPicPr>
          <p:cNvPr id="143" name="Google Shape;143;p25"/>
          <p:cNvPicPr preferRelativeResize="0"/>
          <p:nvPr/>
        </p:nvPicPr>
        <p:blipFill rotWithShape="1">
          <a:blip r:embed="rId5">
            <a:alphaModFix/>
          </a:blip>
          <a:srcRect r="76548"/>
          <a:stretch/>
        </p:blipFill>
        <p:spPr>
          <a:xfrm>
            <a:off x="1079938" y="2928353"/>
            <a:ext cx="700988" cy="564933"/>
          </a:xfrm>
          <a:prstGeom prst="rect">
            <a:avLst/>
          </a:prstGeom>
          <a:noFill/>
          <a:ln>
            <a:noFill/>
          </a:ln>
        </p:spPr>
      </p:pic>
      <p:pic>
        <p:nvPicPr>
          <p:cNvPr id="144" name="Google Shape;144;p25"/>
          <p:cNvPicPr preferRelativeResize="0"/>
          <p:nvPr/>
        </p:nvPicPr>
        <p:blipFill rotWithShape="1">
          <a:blip r:embed="rId5">
            <a:alphaModFix/>
          </a:blip>
          <a:srcRect l="22756"/>
          <a:stretch/>
        </p:blipFill>
        <p:spPr>
          <a:xfrm>
            <a:off x="1732621" y="3125825"/>
            <a:ext cx="951784" cy="23289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shopify.com/s/files/1/0849/8754/products/2016-04-20_12.51.16_b2_1024x1024.jpg?v=14615305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889086"/>
            <a:ext cx="3257550" cy="21630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28650" y="273844"/>
            <a:ext cx="7886700" cy="754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3300" dirty="0" err="1">
                <a:solidFill>
                  <a:prstClr val="black"/>
                </a:solidFill>
                <a:latin typeface="Calibri Light" panose="020F0302020204030204"/>
              </a:rPr>
              <a:t>Rollocopters</a:t>
            </a:r>
            <a:r>
              <a:rPr lang="en-US" sz="3300" dirty="0">
                <a:solidFill>
                  <a:prstClr val="black"/>
                </a:solidFill>
                <a:latin typeface="Calibri Light" panose="020F0302020204030204"/>
              </a:rPr>
              <a:t>: Improvement #2: </a:t>
            </a:r>
            <a:r>
              <a:rPr lang="en-US" sz="3300" i="1" dirty="0">
                <a:solidFill>
                  <a:prstClr val="black"/>
                </a:solidFill>
                <a:latin typeface="Calibri Light" panose="020F0302020204030204"/>
              </a:rPr>
              <a:t>2 or 4 wheels?</a:t>
            </a:r>
            <a:endParaRPr lang="en-US" sz="3300" i="1" dirty="0">
              <a:solidFill>
                <a:prstClr val="black"/>
              </a:solidFill>
              <a:latin typeface="Calibri Light" panose="020F0302020204030204"/>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7250" y="1028700"/>
            <a:ext cx="2055821" cy="1772773"/>
          </a:xfrm>
          <a:prstGeom prst="rect">
            <a:avLst/>
          </a:prstGeom>
          <a:effectLst>
            <a:softEdge rad="25400"/>
          </a:effectLst>
        </p:spPr>
      </p:pic>
      <p:sp>
        <p:nvSpPr>
          <p:cNvPr id="7" name="TextBox 6"/>
          <p:cNvSpPr txBox="1"/>
          <p:nvPr/>
        </p:nvSpPr>
        <p:spPr>
          <a:xfrm>
            <a:off x="3371850" y="1055900"/>
            <a:ext cx="5200650" cy="3139321"/>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Determine if 2 wheels or 4 wheels provide better operation on the ground. </a:t>
            </a:r>
            <a:r>
              <a:rPr lang="en-US" sz="1800" kern="1200" dirty="0" smtClean="0">
                <a:solidFill>
                  <a:prstClr val="black"/>
                </a:solidFill>
                <a:latin typeface="Arial" panose="020B0604020202020204" pitchFamily="34" charset="0"/>
                <a:ea typeface="+mn-ea"/>
                <a:cs typeface="+mn-cs"/>
              </a:rPr>
              <a:t>Or, propose some other novel ground mobility idea.</a:t>
            </a: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high performance ground mobility of the </a:t>
            </a:r>
            <a:r>
              <a:rPr lang="en-US" sz="1800" kern="1200" dirty="0" err="1">
                <a:solidFill>
                  <a:prstClr val="black"/>
                </a:solidFill>
                <a:latin typeface="Arial" panose="020B0604020202020204" pitchFamily="34" charset="0"/>
                <a:ea typeface="+mn-ea"/>
                <a:cs typeface="+mn-cs"/>
              </a:rPr>
              <a:t>rollocoptor</a:t>
            </a:r>
            <a:r>
              <a:rPr lang="en-US" sz="1800" kern="1200" dirty="0">
                <a:solidFill>
                  <a:prstClr val="black"/>
                </a:solidFill>
                <a:latin typeface="Arial" panose="020B0604020202020204" pitchFamily="34" charset="0"/>
                <a:ea typeface="+mn-ea"/>
                <a:cs typeface="+mn-cs"/>
              </a:rPr>
              <a:t> is an important performance objective.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Build a 4 wheel version of the </a:t>
            </a:r>
            <a:r>
              <a:rPr lang="en-US" sz="1800" kern="1200" dirty="0" err="1">
                <a:solidFill>
                  <a:prstClr val="black"/>
                </a:solidFill>
                <a:latin typeface="Arial" panose="020B0604020202020204" pitchFamily="34" charset="0"/>
                <a:ea typeface="+mn-ea"/>
                <a:cs typeface="+mn-cs"/>
              </a:rPr>
              <a:t>rollocopter</a:t>
            </a:r>
            <a:r>
              <a:rPr lang="en-US" sz="1800" kern="1200" dirty="0">
                <a:solidFill>
                  <a:prstClr val="black"/>
                </a:solidFill>
                <a:latin typeface="Arial" panose="020B0604020202020204" pitchFamily="34" charset="0"/>
                <a:ea typeface="+mn-ea"/>
                <a:cs typeface="+mn-cs"/>
              </a:rPr>
              <a:t>.  Compare it to the 2-wheeled version in terms of energy usage and maneuverability </a:t>
            </a:r>
            <a:endParaRPr lang="en-US" sz="1500" kern="1200" dirty="0">
              <a:solidFill>
                <a:prstClr val="black"/>
              </a:solidFill>
              <a:latin typeface="Arial" panose="020B0604020202020204" pitchFamily="34" charset="0"/>
              <a:ea typeface="+mn-ea"/>
              <a:cs typeface="+mn-cs"/>
            </a:endParaRPr>
          </a:p>
        </p:txBody>
      </p:sp>
      <p:sp>
        <p:nvSpPr>
          <p:cNvPr id="8" name="TextBox 7"/>
          <p:cNvSpPr txBox="1"/>
          <p:nvPr/>
        </p:nvSpPr>
        <p:spPr>
          <a:xfrm>
            <a:off x="3373073" y="4340810"/>
            <a:ext cx="7372350" cy="600164"/>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a:solidFill>
                  <a:prstClr val="black"/>
                </a:solidFill>
                <a:latin typeface="Arial" panose="020B0604020202020204" pitchFamily="34" charset="0"/>
                <a:ea typeface="+mn-ea"/>
                <a:cs typeface="+mn-cs"/>
              </a:rPr>
              <a:t>Drew Singletary </a:t>
            </a:r>
            <a:r>
              <a:rPr lang="en-US" sz="1500" i="1" kern="1200" dirty="0">
                <a:solidFill>
                  <a:prstClr val="black"/>
                </a:solidFill>
                <a:latin typeface="Arial" panose="020B0604020202020204" pitchFamily="34" charset="0"/>
                <a:ea typeface="+mn-ea"/>
                <a:cs typeface="+mn-cs"/>
                <a:hlinkClick r:id="rId4"/>
              </a:rPr>
              <a:t>drewsingletary1@gmail.com</a:t>
            </a:r>
            <a:endParaRPr lang="en-US" sz="15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3385599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1"/>
            <a:ext cx="7886700" cy="754856"/>
          </a:xfrm>
        </p:spPr>
        <p:txBody>
          <a:bodyPr/>
          <a:lstStyle/>
          <a:p>
            <a:r>
              <a:rPr lang="en-US" dirty="0" smtClean="0"/>
              <a:t>Project: ground mobility system #1</a:t>
            </a:r>
            <a:endParaRPr lang="en-US" dirty="0"/>
          </a:p>
        </p:txBody>
      </p:sp>
      <p:pic>
        <p:nvPicPr>
          <p:cNvPr id="1026" name="Picture 2" descr="Image result for husky robot"/>
          <p:cNvPicPr>
            <a:picLocks noChangeAspect="1" noChangeArrowheads="1"/>
          </p:cNvPicPr>
          <p:nvPr/>
        </p:nvPicPr>
        <p:blipFill rotWithShape="1">
          <a:blip r:embed="rId3">
            <a:extLst>
              <a:ext uri="{28A0092B-C50C-407E-A947-70E740481C1C}">
                <a14:useLocalDpi xmlns:a14="http://schemas.microsoft.com/office/drawing/2010/main" val="0"/>
              </a:ext>
            </a:extLst>
          </a:blip>
          <a:srcRect l="11294" t="49091" r="8706"/>
          <a:stretch/>
        </p:blipFill>
        <p:spPr bwMode="auto">
          <a:xfrm>
            <a:off x="342900" y="1069247"/>
            <a:ext cx="2914650" cy="1600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71850" y="1055900"/>
            <a:ext cx="5200650" cy="3139321"/>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Equip a </a:t>
            </a:r>
            <a:r>
              <a:rPr lang="en-US" sz="1800" i="1" kern="1200" dirty="0">
                <a:solidFill>
                  <a:prstClr val="black"/>
                </a:solidFill>
                <a:latin typeface="Arial" panose="020B0604020202020204" pitchFamily="34" charset="0"/>
                <a:ea typeface="+mn-ea"/>
                <a:cs typeface="+mn-cs"/>
              </a:rPr>
              <a:t>Husky </a:t>
            </a:r>
            <a:r>
              <a:rPr lang="en-US" sz="1800" kern="1200" dirty="0">
                <a:solidFill>
                  <a:prstClr val="black"/>
                </a:solidFill>
                <a:latin typeface="Arial" panose="020B0604020202020204" pitchFamily="34" charset="0"/>
                <a:ea typeface="+mn-ea"/>
                <a:cs typeface="+mn-cs"/>
              </a:rPr>
              <a:t>robot with a sensor system.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G</a:t>
            </a:r>
            <a:r>
              <a:rPr lang="en-US" sz="1800" kern="1200" dirty="0">
                <a:solidFill>
                  <a:prstClr val="black"/>
                </a:solidFill>
                <a:latin typeface="Arial" panose="020B0604020202020204" pitchFamily="34" charset="0"/>
                <a:ea typeface="+mn-ea"/>
                <a:cs typeface="+mn-cs"/>
              </a:rPr>
              <a:t>round robots will be play an important role in energy distribution and communication in the underground environment</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Equip a </a:t>
            </a:r>
            <a:r>
              <a:rPr lang="en-US" sz="1800" i="1" kern="1200" dirty="0">
                <a:solidFill>
                  <a:prstClr val="black"/>
                </a:solidFill>
                <a:latin typeface="Arial" panose="020B0604020202020204" pitchFamily="34" charset="0"/>
                <a:ea typeface="+mn-ea"/>
                <a:cs typeface="+mn-cs"/>
              </a:rPr>
              <a:t>Husky </a:t>
            </a:r>
            <a:r>
              <a:rPr lang="en-US" sz="1800" kern="1200" dirty="0">
                <a:solidFill>
                  <a:prstClr val="black"/>
                </a:solidFill>
                <a:latin typeface="Arial" panose="020B0604020202020204" pitchFamily="34" charset="0"/>
                <a:ea typeface="+mn-ea"/>
                <a:cs typeface="+mn-cs"/>
              </a:rPr>
              <a:t> robot with (1) </a:t>
            </a:r>
            <a:r>
              <a:rPr lang="en-US" sz="1800" kern="1200" dirty="0" err="1">
                <a:solidFill>
                  <a:prstClr val="black"/>
                </a:solidFill>
                <a:latin typeface="Arial" panose="020B0604020202020204" pitchFamily="34" charset="0"/>
                <a:ea typeface="+mn-ea"/>
                <a:cs typeface="+mn-cs"/>
              </a:rPr>
              <a:t>Velodyne</a:t>
            </a:r>
            <a:r>
              <a:rPr lang="en-US" sz="1800" kern="1200" dirty="0">
                <a:solidFill>
                  <a:prstClr val="black"/>
                </a:solidFill>
                <a:latin typeface="Arial" panose="020B0604020202020204" pitchFamily="34" charset="0"/>
                <a:ea typeface="+mn-ea"/>
                <a:cs typeface="+mn-cs"/>
              </a:rPr>
              <a:t> </a:t>
            </a:r>
            <a:r>
              <a:rPr lang="en-US" sz="1800" kern="1200" dirty="0" err="1">
                <a:solidFill>
                  <a:prstClr val="black"/>
                </a:solidFill>
                <a:latin typeface="Arial" panose="020B0604020202020204" pitchFamily="34" charset="0"/>
                <a:ea typeface="+mn-ea"/>
                <a:cs typeface="+mn-cs"/>
              </a:rPr>
              <a:t>ladar</a:t>
            </a:r>
            <a:r>
              <a:rPr lang="en-US" sz="1800" kern="1200" dirty="0">
                <a:solidFill>
                  <a:prstClr val="black"/>
                </a:solidFill>
                <a:latin typeface="Arial" panose="020B0604020202020204" pitchFamily="34" charset="0"/>
                <a:ea typeface="+mn-ea"/>
                <a:cs typeface="+mn-cs"/>
              </a:rPr>
              <a:t>, (2) multiple Intel Real Sense sensors; (3) a NUC multi-core computer.  After the vehicle is equipped, also develop a motion planning system.</a:t>
            </a:r>
            <a:endParaRPr lang="en-US" sz="1500" kern="1200" dirty="0">
              <a:solidFill>
                <a:prstClr val="black"/>
              </a:solidFill>
              <a:latin typeface="Arial" panose="020B0604020202020204" pitchFamily="34" charset="0"/>
              <a:ea typeface="+mn-ea"/>
              <a:cs typeface="+mn-cs"/>
            </a:endParaRPr>
          </a:p>
        </p:txBody>
      </p:sp>
      <p:sp>
        <p:nvSpPr>
          <p:cNvPr id="7" name="TextBox 6"/>
          <p:cNvSpPr txBox="1"/>
          <p:nvPr/>
        </p:nvSpPr>
        <p:spPr>
          <a:xfrm>
            <a:off x="600075" y="4114800"/>
            <a:ext cx="8086725" cy="1061829"/>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err="1">
                <a:solidFill>
                  <a:prstClr val="black"/>
                </a:solidFill>
                <a:latin typeface="Arial" panose="020B0604020202020204" pitchFamily="34" charset="0"/>
                <a:ea typeface="+mn-ea"/>
                <a:cs typeface="+mn-cs"/>
              </a:rPr>
              <a:t>Anushri</a:t>
            </a:r>
            <a:r>
              <a:rPr lang="en-US" sz="1500" kern="1200" dirty="0">
                <a:solidFill>
                  <a:prstClr val="black"/>
                </a:solidFill>
                <a:latin typeface="Arial" panose="020B0604020202020204" pitchFamily="34" charset="0"/>
                <a:ea typeface="+mn-ea"/>
                <a:cs typeface="+mn-cs"/>
              </a:rPr>
              <a:t> Dixit (grad student):  </a:t>
            </a:r>
            <a:r>
              <a:rPr lang="en-US" sz="1500" kern="1200" dirty="0">
                <a:solidFill>
                  <a:prstClr val="black"/>
                </a:solidFill>
                <a:latin typeface="Arial" panose="020B0604020202020204" pitchFamily="34" charset="0"/>
                <a:ea typeface="+mn-ea"/>
                <a:cs typeface="+mn-cs"/>
                <a:hlinkClick r:id="rId4"/>
              </a:rPr>
              <a:t>adixit@Caltech.edu</a:t>
            </a:r>
            <a:endParaRPr lang="en-US" sz="1500"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JPL: </a:t>
            </a:r>
            <a:r>
              <a:rPr lang="en-US" sz="1500" kern="1200" dirty="0">
                <a:solidFill>
                  <a:prstClr val="black"/>
                </a:solidFill>
                <a:latin typeface="Arial" panose="020B0604020202020204" pitchFamily="34" charset="0"/>
                <a:ea typeface="+mn-ea"/>
                <a:cs typeface="+mn-cs"/>
              </a:rPr>
              <a:t>Ali Agha (team lead): </a:t>
            </a:r>
            <a:r>
              <a:rPr lang="en-US" sz="1500" kern="1200" dirty="0">
                <a:solidFill>
                  <a:prstClr val="black"/>
                </a:solidFill>
                <a:latin typeface="Arial" panose="020B0604020202020204" pitchFamily="34" charset="0"/>
                <a:ea typeface="+mn-ea"/>
                <a:cs typeface="+mn-cs"/>
              </a:rPr>
              <a:t>                   </a:t>
            </a:r>
            <a:r>
              <a:rPr lang="en-US" sz="1500" i="1" kern="1200" dirty="0">
                <a:solidFill>
                  <a:prstClr val="black"/>
                </a:solidFill>
                <a:latin typeface="Arial" panose="020B0604020202020204" pitchFamily="34" charset="0"/>
                <a:ea typeface="+mn-ea"/>
                <a:cs typeface="+mn-cs"/>
              </a:rPr>
              <a:t>aliakbar.aghamohammadi@jpl.nasa.gov</a:t>
            </a:r>
            <a:endParaRPr lang="en-US" sz="1500" b="1" i="1"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endParaRPr lang="en-US" sz="1500" kern="1200" dirty="0">
              <a:solidFill>
                <a:prstClr val="black"/>
              </a:solidFill>
              <a:latin typeface="Arial" panose="020B0604020202020204" pitchFamily="34" charset="0"/>
              <a:ea typeface="+mn-ea"/>
              <a:cs typeface="+mn-cs"/>
            </a:endParaRPr>
          </a:p>
        </p:txBody>
      </p:sp>
      <p:pic>
        <p:nvPicPr>
          <p:cNvPr id="8" name="Picture 2" descr="Image result for velodyne pu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00" r="20000"/>
          <a:stretch/>
        </p:blipFill>
        <p:spPr bwMode="auto">
          <a:xfrm>
            <a:off x="285751" y="2590792"/>
            <a:ext cx="1399655" cy="142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90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851" y="1002687"/>
            <a:ext cx="1600200" cy="1974864"/>
          </a:xfrm>
          <a:prstGeom prst="rect">
            <a:avLst/>
          </a:prstGeom>
        </p:spPr>
      </p:pic>
      <p:pic>
        <p:nvPicPr>
          <p:cNvPr id="3074" name="Picture 2" descr="Image result for irobot packb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1" y="-10744200"/>
            <a:ext cx="5394695" cy="6446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robot packbot"/>
          <p:cNvPicPr>
            <a:picLocks noChangeAspect="1" noChangeArrowheads="1"/>
          </p:cNvPicPr>
          <p:nvPr/>
        </p:nvPicPr>
        <p:blipFill rotWithShape="1">
          <a:blip r:embed="rId4">
            <a:extLst>
              <a:ext uri="{28A0092B-C50C-407E-A947-70E740481C1C}">
                <a14:useLocalDpi xmlns:a14="http://schemas.microsoft.com/office/drawing/2010/main" val="0"/>
              </a:ext>
            </a:extLst>
          </a:blip>
          <a:srcRect l="12789" r="15783"/>
          <a:stretch/>
        </p:blipFill>
        <p:spPr bwMode="auto">
          <a:xfrm>
            <a:off x="2114550" y="1148381"/>
            <a:ext cx="1428750" cy="14656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42900" y="114301"/>
            <a:ext cx="7886700" cy="754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3300" dirty="0">
                <a:solidFill>
                  <a:prstClr val="black"/>
                </a:solidFill>
                <a:latin typeface="Calibri Light" panose="020F0302020204030204"/>
              </a:rPr>
              <a:t>Project: ground mobility system #2</a:t>
            </a:r>
            <a:endParaRPr lang="en-US" sz="3300" dirty="0">
              <a:solidFill>
                <a:prstClr val="black"/>
              </a:solidFill>
              <a:latin typeface="Calibri Light" panose="020F0302020204030204"/>
            </a:endParaRPr>
          </a:p>
        </p:txBody>
      </p:sp>
      <p:sp>
        <p:nvSpPr>
          <p:cNvPr id="6" name="TextBox 5"/>
          <p:cNvSpPr txBox="1"/>
          <p:nvPr/>
        </p:nvSpPr>
        <p:spPr>
          <a:xfrm>
            <a:off x="3600450" y="1055900"/>
            <a:ext cx="5372100" cy="2862322"/>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Renovate a </a:t>
            </a:r>
            <a:r>
              <a:rPr lang="en-US" sz="1800" i="1" kern="1200" dirty="0" err="1">
                <a:solidFill>
                  <a:prstClr val="black"/>
                </a:solidFill>
                <a:latin typeface="Arial" panose="020B0604020202020204" pitchFamily="34" charset="0"/>
                <a:ea typeface="+mn-ea"/>
                <a:cs typeface="+mn-cs"/>
              </a:rPr>
              <a:t>PacBot</a:t>
            </a:r>
            <a:r>
              <a:rPr lang="en-US" sz="1800" i="1" kern="1200" dirty="0">
                <a:solidFill>
                  <a:prstClr val="black"/>
                </a:solidFill>
                <a:latin typeface="Arial" panose="020B0604020202020204" pitchFamily="34" charset="0"/>
                <a:ea typeface="+mn-ea"/>
                <a:cs typeface="+mn-cs"/>
              </a:rPr>
              <a:t> </a:t>
            </a:r>
            <a:r>
              <a:rPr lang="en-US" sz="1800" kern="1200" dirty="0">
                <a:solidFill>
                  <a:prstClr val="black"/>
                </a:solidFill>
                <a:latin typeface="Arial" panose="020B0604020202020204" pitchFamily="34" charset="0"/>
                <a:ea typeface="+mn-ea"/>
                <a:cs typeface="+mn-cs"/>
              </a:rPr>
              <a:t>tracked robot.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Tracked robots have excellent mobility over rough terrain.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Interface the existing </a:t>
            </a:r>
            <a:r>
              <a:rPr lang="en-US" sz="1800" kern="1200" dirty="0" err="1">
                <a:solidFill>
                  <a:prstClr val="black"/>
                </a:solidFill>
                <a:latin typeface="Arial" panose="020B0604020202020204" pitchFamily="34" charset="0"/>
                <a:ea typeface="+mn-ea"/>
                <a:cs typeface="+mn-cs"/>
              </a:rPr>
              <a:t>PacBot</a:t>
            </a:r>
            <a:r>
              <a:rPr lang="en-US" sz="1800" kern="1200" dirty="0">
                <a:solidFill>
                  <a:prstClr val="black"/>
                </a:solidFill>
                <a:latin typeface="Arial" panose="020B0604020202020204" pitchFamily="34" charset="0"/>
                <a:ea typeface="+mn-ea"/>
                <a:cs typeface="+mn-cs"/>
              </a:rPr>
              <a:t> with a new on-board computing system (Intel NUC), and equip it with: (1) </a:t>
            </a:r>
            <a:r>
              <a:rPr lang="en-US" sz="1800" kern="1200" dirty="0" err="1">
                <a:solidFill>
                  <a:prstClr val="black"/>
                </a:solidFill>
                <a:latin typeface="Arial" panose="020B0604020202020204" pitchFamily="34" charset="0"/>
                <a:ea typeface="+mn-ea"/>
                <a:cs typeface="+mn-cs"/>
              </a:rPr>
              <a:t>Velodyne</a:t>
            </a:r>
            <a:r>
              <a:rPr lang="en-US" sz="1800" kern="1200" dirty="0">
                <a:solidFill>
                  <a:prstClr val="black"/>
                </a:solidFill>
                <a:latin typeface="Arial" panose="020B0604020202020204" pitchFamily="34" charset="0"/>
                <a:ea typeface="+mn-ea"/>
                <a:cs typeface="+mn-cs"/>
              </a:rPr>
              <a:t> </a:t>
            </a:r>
            <a:r>
              <a:rPr lang="en-US" sz="1800" kern="1200" dirty="0" err="1">
                <a:solidFill>
                  <a:prstClr val="black"/>
                </a:solidFill>
                <a:latin typeface="Arial" panose="020B0604020202020204" pitchFamily="34" charset="0"/>
                <a:ea typeface="+mn-ea"/>
                <a:cs typeface="+mn-cs"/>
              </a:rPr>
              <a:t>ladar</a:t>
            </a:r>
            <a:r>
              <a:rPr lang="en-US" sz="1800" kern="1200" dirty="0">
                <a:solidFill>
                  <a:prstClr val="black"/>
                </a:solidFill>
                <a:latin typeface="Arial" panose="020B0604020202020204" pitchFamily="34" charset="0"/>
                <a:ea typeface="+mn-ea"/>
                <a:cs typeface="+mn-cs"/>
              </a:rPr>
              <a:t>, (2) multiple Intel Real Sense sensors.  After the vehicle is equipped, also develop a motion planning system.</a:t>
            </a:r>
            <a:endParaRPr lang="en-US" sz="1500" kern="1200" dirty="0">
              <a:solidFill>
                <a:prstClr val="black"/>
              </a:solidFill>
              <a:latin typeface="Arial" panose="020B0604020202020204" pitchFamily="34" charset="0"/>
              <a:ea typeface="+mn-ea"/>
              <a:cs typeface="+mn-cs"/>
            </a:endParaRPr>
          </a:p>
        </p:txBody>
      </p:sp>
      <p:sp>
        <p:nvSpPr>
          <p:cNvPr id="7" name="TextBox 6"/>
          <p:cNvSpPr txBox="1"/>
          <p:nvPr/>
        </p:nvSpPr>
        <p:spPr>
          <a:xfrm>
            <a:off x="571500" y="4000500"/>
            <a:ext cx="8086725" cy="1061829"/>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a:solidFill>
                  <a:prstClr val="black"/>
                </a:solidFill>
                <a:latin typeface="Arial" panose="020B0604020202020204" pitchFamily="34" charset="0"/>
                <a:ea typeface="+mn-ea"/>
                <a:cs typeface="+mn-cs"/>
              </a:rPr>
              <a:t>Joel Burdick:               jwb</a:t>
            </a:r>
            <a:r>
              <a:rPr lang="en-US" sz="1500" kern="1200" dirty="0">
                <a:solidFill>
                  <a:prstClr val="black"/>
                </a:solidFill>
                <a:latin typeface="Arial" panose="020B0604020202020204" pitchFamily="34" charset="0"/>
                <a:ea typeface="+mn-ea"/>
                <a:cs typeface="+mn-cs"/>
                <a:hlinkClick r:id="rId5"/>
              </a:rPr>
              <a:t>@robotics.caltech.edu</a:t>
            </a:r>
            <a:endParaRPr lang="en-US" sz="1500"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JPL: </a:t>
            </a:r>
            <a:r>
              <a:rPr lang="en-US" sz="1500" kern="1200" dirty="0">
                <a:solidFill>
                  <a:prstClr val="black"/>
                </a:solidFill>
                <a:latin typeface="Arial" panose="020B0604020202020204" pitchFamily="34" charset="0"/>
                <a:ea typeface="+mn-ea"/>
                <a:cs typeface="+mn-cs"/>
              </a:rPr>
              <a:t>Ali Agha (team lead): </a:t>
            </a:r>
            <a:r>
              <a:rPr lang="en-US" sz="1500" kern="1200" dirty="0">
                <a:solidFill>
                  <a:prstClr val="black"/>
                </a:solidFill>
                <a:latin typeface="Arial" panose="020B0604020202020204" pitchFamily="34" charset="0"/>
                <a:ea typeface="+mn-ea"/>
                <a:cs typeface="+mn-cs"/>
              </a:rPr>
              <a:t>       </a:t>
            </a:r>
            <a:r>
              <a:rPr lang="en-US" sz="1500" i="1" kern="1200" dirty="0">
                <a:solidFill>
                  <a:prstClr val="black"/>
                </a:solidFill>
                <a:latin typeface="Arial" panose="020B0604020202020204" pitchFamily="34" charset="0"/>
                <a:ea typeface="+mn-ea"/>
                <a:cs typeface="+mn-cs"/>
              </a:rPr>
              <a:t>aliakbar.aghamohammadi@jpl.nasa.gov</a:t>
            </a:r>
            <a:endParaRPr lang="en-US" sz="1500" b="1" i="1"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endParaRPr lang="en-US" sz="15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29957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velodyne pu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00" r="20000"/>
          <a:stretch/>
        </p:blipFill>
        <p:spPr bwMode="auto">
          <a:xfrm>
            <a:off x="299347" y="1028700"/>
            <a:ext cx="1627217"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xiaomi lidar pr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1" y="926306"/>
            <a:ext cx="1771649" cy="177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51" y="2842233"/>
            <a:ext cx="1230194" cy="507831"/>
          </a:xfrm>
          <a:prstGeom prst="rect">
            <a:avLst/>
          </a:prstGeom>
          <a:noFill/>
        </p:spPr>
        <p:txBody>
          <a:bodyPr wrap="square" rtlCol="0">
            <a:spAutoFit/>
          </a:bodyPr>
          <a:lstStyle/>
          <a:p>
            <a:pPr algn="ctr" defTabSz="685800" fontAlgn="base">
              <a:spcBef>
                <a:spcPct val="0"/>
              </a:spcBef>
              <a:spcAft>
                <a:spcPct val="0"/>
              </a:spcAft>
              <a:buClrTx/>
            </a:pPr>
            <a:r>
              <a:rPr lang="en-US" sz="1350" kern="1200" dirty="0">
                <a:solidFill>
                  <a:prstClr val="black"/>
                </a:solidFill>
                <a:latin typeface="Arial" panose="020B0604020202020204" pitchFamily="34" charset="0"/>
                <a:ea typeface="+mn-ea"/>
                <a:cs typeface="+mn-cs"/>
              </a:rPr>
              <a:t>$4,000 and 560 grams</a:t>
            </a:r>
            <a:endParaRPr lang="en-US" sz="1350" kern="1200" dirty="0">
              <a:solidFill>
                <a:prstClr val="black"/>
              </a:solidFill>
              <a:latin typeface="Arial" panose="020B0604020202020204" pitchFamily="34" charset="0"/>
              <a:ea typeface="+mn-ea"/>
              <a:cs typeface="+mn-cs"/>
            </a:endParaRPr>
          </a:p>
        </p:txBody>
      </p:sp>
      <p:sp>
        <p:nvSpPr>
          <p:cNvPr id="5" name="TextBox 4"/>
          <p:cNvSpPr txBox="1"/>
          <p:nvPr/>
        </p:nvSpPr>
        <p:spPr>
          <a:xfrm>
            <a:off x="2228850" y="2846206"/>
            <a:ext cx="1200150" cy="507831"/>
          </a:xfrm>
          <a:prstGeom prst="rect">
            <a:avLst/>
          </a:prstGeom>
          <a:noFill/>
        </p:spPr>
        <p:txBody>
          <a:bodyPr wrap="square" rtlCol="0">
            <a:spAutoFit/>
          </a:bodyPr>
          <a:lstStyle/>
          <a:p>
            <a:pPr algn="ctr" defTabSz="685800" fontAlgn="base">
              <a:spcBef>
                <a:spcPct val="0"/>
              </a:spcBef>
              <a:spcAft>
                <a:spcPct val="0"/>
              </a:spcAft>
              <a:buClrTx/>
            </a:pPr>
            <a:r>
              <a:rPr lang="en-US" sz="1350" kern="1200" dirty="0">
                <a:solidFill>
                  <a:prstClr val="black"/>
                </a:solidFill>
                <a:latin typeface="Arial" panose="020B0604020202020204" pitchFamily="34" charset="0"/>
                <a:ea typeface="+mn-ea"/>
                <a:cs typeface="+mn-cs"/>
              </a:rPr>
              <a:t>$100 and ~120 grams</a:t>
            </a:r>
            <a:endParaRPr lang="en-US" sz="1350" kern="1200" dirty="0">
              <a:solidFill>
                <a:prstClr val="black"/>
              </a:solidFill>
              <a:latin typeface="Arial" panose="020B0604020202020204" pitchFamily="34" charset="0"/>
              <a:ea typeface="+mn-ea"/>
              <a:cs typeface="+mn-cs"/>
            </a:endParaRPr>
          </a:p>
        </p:txBody>
      </p:sp>
      <p:sp>
        <p:nvSpPr>
          <p:cNvPr id="6" name="Title 1"/>
          <p:cNvSpPr txBox="1">
            <a:spLocks/>
          </p:cNvSpPr>
          <p:nvPr/>
        </p:nvSpPr>
        <p:spPr>
          <a:xfrm>
            <a:off x="342900" y="114301"/>
            <a:ext cx="7886700" cy="754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3300" dirty="0">
                <a:solidFill>
                  <a:prstClr val="black"/>
                </a:solidFill>
                <a:latin typeface="Calibri Light" panose="020F0302020204030204"/>
              </a:rPr>
              <a:t>Project: Sensing #1</a:t>
            </a:r>
            <a:endParaRPr lang="en-US" sz="3300" dirty="0">
              <a:solidFill>
                <a:prstClr val="black"/>
              </a:solidFill>
              <a:latin typeface="Calibri Light" panose="020F0302020204030204"/>
            </a:endParaRPr>
          </a:p>
        </p:txBody>
      </p:sp>
      <p:sp>
        <p:nvSpPr>
          <p:cNvPr id="7" name="TextBox 6"/>
          <p:cNvSpPr txBox="1"/>
          <p:nvPr/>
        </p:nvSpPr>
        <p:spPr>
          <a:xfrm>
            <a:off x="4048906" y="800100"/>
            <a:ext cx="4773494" cy="3139321"/>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Build a 3D Lidar from a 2-D scanning Lidar</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3D </a:t>
            </a:r>
            <a:r>
              <a:rPr lang="en-US" sz="1800" kern="1200" dirty="0" err="1">
                <a:solidFill>
                  <a:prstClr val="black"/>
                </a:solidFill>
                <a:latin typeface="Arial" panose="020B0604020202020204" pitchFamily="34" charset="0"/>
                <a:ea typeface="+mn-ea"/>
                <a:cs typeface="+mn-cs"/>
              </a:rPr>
              <a:t>lidars</a:t>
            </a:r>
            <a:r>
              <a:rPr lang="en-US" sz="1800" kern="1200" dirty="0">
                <a:solidFill>
                  <a:prstClr val="black"/>
                </a:solidFill>
                <a:latin typeface="Arial" panose="020B0604020202020204" pitchFamily="34" charset="0"/>
                <a:ea typeface="+mn-ea"/>
                <a:cs typeface="+mn-cs"/>
              </a:rPr>
              <a:t> provide essential data for navigation, but they are heavy and expensive.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Add a motorized tilting axis to a low cost, low mass, 2D scanning </a:t>
            </a:r>
            <a:r>
              <a:rPr lang="en-US" sz="1800" kern="1200" dirty="0" err="1">
                <a:solidFill>
                  <a:prstClr val="black"/>
                </a:solidFill>
                <a:latin typeface="Arial" panose="020B0604020202020204" pitchFamily="34" charset="0"/>
                <a:ea typeface="+mn-ea"/>
                <a:cs typeface="+mn-cs"/>
              </a:rPr>
              <a:t>lidar</a:t>
            </a:r>
            <a:r>
              <a:rPr lang="en-US" sz="1800" kern="1200" dirty="0">
                <a:solidFill>
                  <a:prstClr val="black"/>
                </a:solidFill>
                <a:latin typeface="Arial" panose="020B0604020202020204" pitchFamily="34" charset="0"/>
                <a:ea typeface="+mn-ea"/>
                <a:cs typeface="+mn-cs"/>
              </a:rPr>
              <a:t>.   Develop the sensor processing algorithms to structure the Lidar data in a 3D map. </a:t>
            </a:r>
            <a:endParaRPr lang="en-US" sz="1500" kern="1200" dirty="0">
              <a:solidFill>
                <a:prstClr val="black"/>
              </a:solidFill>
              <a:latin typeface="Arial" panose="020B0604020202020204" pitchFamily="34" charset="0"/>
              <a:ea typeface="+mn-ea"/>
              <a:cs typeface="+mn-cs"/>
            </a:endParaRPr>
          </a:p>
        </p:txBody>
      </p:sp>
      <p:sp>
        <p:nvSpPr>
          <p:cNvPr id="8" name="TextBox 7"/>
          <p:cNvSpPr txBox="1"/>
          <p:nvPr/>
        </p:nvSpPr>
        <p:spPr>
          <a:xfrm>
            <a:off x="571500" y="4000500"/>
            <a:ext cx="8086725" cy="830997"/>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err="1">
                <a:solidFill>
                  <a:prstClr val="black"/>
                </a:solidFill>
                <a:latin typeface="Arial" panose="020B0604020202020204" pitchFamily="34" charset="0"/>
                <a:ea typeface="+mn-ea"/>
                <a:cs typeface="+mn-cs"/>
              </a:rPr>
              <a:t>Anushri</a:t>
            </a:r>
            <a:r>
              <a:rPr lang="en-US" sz="1500" kern="1200" dirty="0">
                <a:solidFill>
                  <a:prstClr val="black"/>
                </a:solidFill>
                <a:latin typeface="Arial" panose="020B0604020202020204" pitchFamily="34" charset="0"/>
                <a:ea typeface="+mn-ea"/>
                <a:cs typeface="+mn-cs"/>
              </a:rPr>
              <a:t> Dixit,</a:t>
            </a:r>
            <a:r>
              <a:rPr lang="en-US" sz="1500" b="1" kern="1200" dirty="0">
                <a:solidFill>
                  <a:prstClr val="black"/>
                </a:solidFill>
                <a:latin typeface="Arial" panose="020B0604020202020204" pitchFamily="34" charset="0"/>
                <a:ea typeface="+mn-ea"/>
                <a:cs typeface="+mn-cs"/>
              </a:rPr>
              <a:t> </a:t>
            </a:r>
            <a:r>
              <a:rPr lang="en-US" sz="1500" kern="1200" dirty="0">
                <a:solidFill>
                  <a:prstClr val="black"/>
                </a:solidFill>
                <a:latin typeface="Arial" panose="020B0604020202020204" pitchFamily="34" charset="0"/>
                <a:ea typeface="+mn-ea"/>
                <a:cs typeface="+mn-cs"/>
              </a:rPr>
              <a:t>Joel Burdick:  </a:t>
            </a:r>
            <a:r>
              <a:rPr lang="en-US" sz="1500" kern="1200" dirty="0">
                <a:solidFill>
                  <a:prstClr val="black"/>
                </a:solidFill>
                <a:latin typeface="Arial" panose="020B0604020202020204" pitchFamily="34" charset="0"/>
                <a:ea typeface="+mn-ea"/>
                <a:cs typeface="+mn-cs"/>
                <a:hlinkClick r:id="rId4"/>
              </a:rPr>
              <a:t>adixit@caltech.edu</a:t>
            </a:r>
            <a:r>
              <a:rPr lang="en-US" sz="1500" kern="1200" dirty="0">
                <a:solidFill>
                  <a:prstClr val="black"/>
                </a:solidFill>
                <a:latin typeface="Arial" panose="020B0604020202020204" pitchFamily="34" charset="0"/>
                <a:ea typeface="+mn-ea"/>
                <a:cs typeface="+mn-cs"/>
              </a:rPr>
              <a:t>, jwb</a:t>
            </a:r>
            <a:r>
              <a:rPr lang="en-US" sz="1500" kern="1200" dirty="0">
                <a:solidFill>
                  <a:prstClr val="black"/>
                </a:solidFill>
                <a:latin typeface="Arial" panose="020B0604020202020204" pitchFamily="34" charset="0"/>
                <a:ea typeface="+mn-ea"/>
                <a:cs typeface="+mn-cs"/>
                <a:hlinkClick r:id="rId4"/>
              </a:rPr>
              <a:t>@robotics.caltech.edu</a:t>
            </a:r>
            <a:endParaRPr lang="en-US" sz="1500" b="1" i="1"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endParaRPr lang="en-US" sz="15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903328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309" y="114301"/>
            <a:ext cx="7886700" cy="697706"/>
          </a:xfrm>
        </p:spPr>
        <p:txBody>
          <a:bodyPr/>
          <a:lstStyle/>
          <a:p>
            <a:r>
              <a:rPr lang="en-US" dirty="0"/>
              <a:t>Battery swap/ recharging technology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610" y="2857500"/>
            <a:ext cx="3201305" cy="2115741"/>
          </a:xfrm>
          <a:prstGeom prst="rect">
            <a:avLst/>
          </a:prstGeom>
        </p:spPr>
      </p:pic>
      <p:pic>
        <p:nvPicPr>
          <p:cNvPr id="5" name="Picture 4"/>
          <p:cNvPicPr>
            <a:picLocks noChangeAspect="1"/>
          </p:cNvPicPr>
          <p:nvPr/>
        </p:nvPicPr>
        <p:blipFill>
          <a:blip r:embed="rId4"/>
          <a:stretch>
            <a:fillRect/>
          </a:stretch>
        </p:blipFill>
        <p:spPr>
          <a:xfrm>
            <a:off x="571500" y="1085850"/>
            <a:ext cx="2295525" cy="1576261"/>
          </a:xfrm>
          <a:prstGeom prst="rect">
            <a:avLst/>
          </a:prstGeom>
        </p:spPr>
      </p:pic>
      <p:sp>
        <p:nvSpPr>
          <p:cNvPr id="6" name="TextBox 5"/>
          <p:cNvSpPr txBox="1"/>
          <p:nvPr/>
        </p:nvSpPr>
        <p:spPr>
          <a:xfrm>
            <a:off x="3332751" y="857251"/>
            <a:ext cx="4773494" cy="3139321"/>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Build a recharging station for drones</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During the competition, it is likely that the drones will run out of energy before the mapping is complete.  Recharging will ensure full operational capability </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Design and build a system which will allow a drone to autonomously land and recharge its batteries, or receive a fully charged battery swap. </a:t>
            </a:r>
          </a:p>
        </p:txBody>
      </p:sp>
      <p:sp>
        <p:nvSpPr>
          <p:cNvPr id="7" name="TextBox 6"/>
          <p:cNvSpPr txBox="1"/>
          <p:nvPr/>
        </p:nvSpPr>
        <p:spPr>
          <a:xfrm>
            <a:off x="3319915" y="4047604"/>
            <a:ext cx="5652635" cy="1061829"/>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a:solidFill>
                  <a:prstClr val="black"/>
                </a:solidFill>
                <a:latin typeface="Arial" panose="020B0604020202020204" pitchFamily="34" charset="0"/>
                <a:ea typeface="+mn-ea"/>
                <a:cs typeface="+mn-cs"/>
              </a:rPr>
              <a:t>Joel Burdick:    jwb</a:t>
            </a:r>
            <a:r>
              <a:rPr lang="en-US" sz="1500" kern="1200" dirty="0">
                <a:solidFill>
                  <a:prstClr val="black"/>
                </a:solidFill>
                <a:latin typeface="Arial" panose="020B0604020202020204" pitchFamily="34" charset="0"/>
                <a:ea typeface="+mn-ea"/>
                <a:cs typeface="+mn-cs"/>
                <a:hlinkClick r:id="rId5"/>
              </a:rPr>
              <a:t>@robotics.caltech.edu</a:t>
            </a:r>
            <a:endParaRPr lang="en-US" sz="1500"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JPL: </a:t>
            </a:r>
            <a:r>
              <a:rPr lang="en-US" sz="1500" kern="1200" dirty="0">
                <a:solidFill>
                  <a:prstClr val="black"/>
                </a:solidFill>
                <a:latin typeface="Arial" panose="020B0604020202020204" pitchFamily="34" charset="0"/>
                <a:ea typeface="+mn-ea"/>
                <a:cs typeface="+mn-cs"/>
              </a:rPr>
              <a:t>Ali Agha (team lead): </a:t>
            </a:r>
            <a:r>
              <a:rPr lang="en-US" sz="1500" kern="1200" dirty="0">
                <a:solidFill>
                  <a:prstClr val="black"/>
                </a:solidFill>
                <a:latin typeface="Arial" panose="020B0604020202020204" pitchFamily="34" charset="0"/>
                <a:ea typeface="+mn-ea"/>
                <a:cs typeface="+mn-cs"/>
              </a:rPr>
              <a:t>       </a:t>
            </a:r>
          </a:p>
          <a:p>
            <a:pPr marL="342900" lvl="1" defTabSz="685800" fontAlgn="base">
              <a:spcBef>
                <a:spcPct val="0"/>
              </a:spcBef>
              <a:spcAft>
                <a:spcPct val="0"/>
              </a:spcAft>
              <a:buClrTx/>
            </a:pPr>
            <a:r>
              <a:rPr lang="en-US" sz="1500" i="1" kern="1200" dirty="0">
                <a:solidFill>
                  <a:prstClr val="black"/>
                </a:solidFill>
                <a:latin typeface="Arial" panose="020B0604020202020204" pitchFamily="34" charset="0"/>
                <a:ea typeface="+mn-ea"/>
                <a:cs typeface="+mn-cs"/>
              </a:rPr>
              <a:t> </a:t>
            </a:r>
            <a:r>
              <a:rPr lang="en-US" sz="1500" i="1" kern="1200" dirty="0">
                <a:solidFill>
                  <a:prstClr val="black"/>
                </a:solidFill>
                <a:latin typeface="Arial" panose="020B0604020202020204" pitchFamily="34" charset="0"/>
                <a:ea typeface="+mn-ea"/>
                <a:cs typeface="+mn-cs"/>
              </a:rPr>
              <a:t>           aliakbar.aghamohammadi@jpl.nasa.gov</a:t>
            </a:r>
            <a:endParaRPr lang="en-US" sz="1500" b="1" i="1"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3477339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0256" y="859988"/>
            <a:ext cx="2137139" cy="2158468"/>
          </a:xfrm>
          <a:prstGeom prst="rect">
            <a:avLst/>
          </a:prstGeom>
        </p:spPr>
      </p:pic>
      <p:sp>
        <p:nvSpPr>
          <p:cNvPr id="3" name="Title 1"/>
          <p:cNvSpPr txBox="1">
            <a:spLocks/>
          </p:cNvSpPr>
          <p:nvPr/>
        </p:nvSpPr>
        <p:spPr>
          <a:xfrm>
            <a:off x="342900" y="114301"/>
            <a:ext cx="7886700" cy="754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3300" dirty="0">
                <a:solidFill>
                  <a:prstClr val="black"/>
                </a:solidFill>
                <a:latin typeface="Calibri Light" panose="020F0302020204030204"/>
              </a:rPr>
              <a:t>Project: Mapping #1: </a:t>
            </a:r>
            <a:r>
              <a:rPr lang="en-US" sz="3300" dirty="0" err="1">
                <a:solidFill>
                  <a:prstClr val="black"/>
                </a:solidFill>
                <a:latin typeface="Calibri Light" panose="020F0302020204030204"/>
              </a:rPr>
              <a:t>MultiRobot</a:t>
            </a:r>
            <a:r>
              <a:rPr lang="en-US" sz="3300" dirty="0">
                <a:solidFill>
                  <a:prstClr val="black"/>
                </a:solidFill>
                <a:latin typeface="Calibri Light" panose="020F0302020204030204"/>
              </a:rPr>
              <a:t> Mapping</a:t>
            </a:r>
            <a:endParaRPr lang="en-US" sz="3300" dirty="0">
              <a:solidFill>
                <a:prstClr val="black"/>
              </a:solidFill>
              <a:latin typeface="Calibri Light" panose="020F0302020204030204"/>
            </a:endParaRPr>
          </a:p>
        </p:txBody>
      </p:sp>
      <p:pic>
        <p:nvPicPr>
          <p:cNvPr id="4" name="Picture 3"/>
          <p:cNvPicPr>
            <a:picLocks noChangeAspect="1"/>
          </p:cNvPicPr>
          <p:nvPr/>
        </p:nvPicPr>
        <p:blipFill>
          <a:blip r:embed="rId3"/>
          <a:stretch>
            <a:fillRect/>
          </a:stretch>
        </p:blipFill>
        <p:spPr>
          <a:xfrm>
            <a:off x="285750" y="3086100"/>
            <a:ext cx="3486150" cy="1960959"/>
          </a:xfrm>
          <a:prstGeom prst="rect">
            <a:avLst/>
          </a:prstGeom>
        </p:spPr>
      </p:pic>
      <p:sp>
        <p:nvSpPr>
          <p:cNvPr id="5" name="TextBox 4"/>
          <p:cNvSpPr txBox="1"/>
          <p:nvPr/>
        </p:nvSpPr>
        <p:spPr>
          <a:xfrm>
            <a:off x="3886201" y="742951"/>
            <a:ext cx="4773494" cy="3139321"/>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Goal: </a:t>
            </a:r>
            <a:r>
              <a:rPr lang="en-US" sz="1800" kern="1200" dirty="0">
                <a:solidFill>
                  <a:prstClr val="black"/>
                </a:solidFill>
                <a:latin typeface="Arial" panose="020B0604020202020204" pitchFamily="34" charset="0"/>
                <a:ea typeface="+mn-ea"/>
                <a:cs typeface="+mn-cs"/>
              </a:rPr>
              <a:t>Develop a mapping system that merges data from multiple robots and multiple sensor types</a:t>
            </a:r>
          </a:p>
          <a:p>
            <a:pPr defTabSz="685800" fontAlgn="base">
              <a:spcBef>
                <a:spcPct val="0"/>
              </a:spcBef>
              <a:spcAft>
                <a:spcPct val="0"/>
              </a:spcAft>
              <a:buClrTx/>
            </a:pP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Motivation: </a:t>
            </a:r>
            <a:r>
              <a:rPr lang="en-US" sz="1800" kern="1200" dirty="0">
                <a:solidFill>
                  <a:prstClr val="black"/>
                </a:solidFill>
                <a:latin typeface="Arial" panose="020B0604020202020204" pitchFamily="34" charset="0"/>
                <a:ea typeface="+mn-ea"/>
                <a:cs typeface="+mn-cs"/>
              </a:rPr>
              <a:t>High quality maps are essential to success in the competition.</a:t>
            </a:r>
            <a:endParaRPr lang="en-US" sz="1800"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endParaRPr lang="en-US" sz="1800" b="1" kern="1200" dirty="0">
              <a:solidFill>
                <a:prstClr val="black"/>
              </a:solidFill>
              <a:latin typeface="Arial" panose="020B0604020202020204" pitchFamily="34" charset="0"/>
              <a:ea typeface="+mn-ea"/>
              <a:cs typeface="+mn-cs"/>
            </a:endParaRPr>
          </a:p>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Activity: </a:t>
            </a:r>
            <a:r>
              <a:rPr lang="en-US" sz="1800" kern="1200" dirty="0">
                <a:solidFill>
                  <a:prstClr val="black"/>
                </a:solidFill>
                <a:latin typeface="Arial" panose="020B0604020202020204" pitchFamily="34" charset="0"/>
                <a:ea typeface="+mn-ea"/>
                <a:cs typeface="+mn-cs"/>
              </a:rPr>
              <a:t>A first effort will focus on extending an existing mapping algorithm and software package to multi-robot use.  Advanced work will develop a system from scratch. </a:t>
            </a:r>
          </a:p>
        </p:txBody>
      </p:sp>
      <p:sp>
        <p:nvSpPr>
          <p:cNvPr id="6" name="TextBox 5"/>
          <p:cNvSpPr txBox="1"/>
          <p:nvPr/>
        </p:nvSpPr>
        <p:spPr>
          <a:xfrm>
            <a:off x="3886200" y="3910758"/>
            <a:ext cx="5143500" cy="1061829"/>
          </a:xfrm>
          <a:prstGeom prst="rect">
            <a:avLst/>
          </a:prstGeom>
          <a:noFill/>
        </p:spPr>
        <p:txBody>
          <a:bodyPr wrap="square" rtlCol="0">
            <a:spAutoFit/>
          </a:bodyPr>
          <a:lstStyle/>
          <a:p>
            <a:pPr defTabSz="685800" fontAlgn="base">
              <a:spcBef>
                <a:spcPct val="0"/>
              </a:spcBef>
              <a:spcAft>
                <a:spcPct val="0"/>
              </a:spcAft>
              <a:buClrTx/>
            </a:pPr>
            <a:r>
              <a:rPr lang="en-US" sz="1800" b="1" kern="1200" dirty="0">
                <a:solidFill>
                  <a:prstClr val="black"/>
                </a:solidFill>
                <a:latin typeface="Arial" panose="020B0604020202020204" pitchFamily="34" charset="0"/>
                <a:ea typeface="+mn-ea"/>
                <a:cs typeface="+mn-cs"/>
              </a:rPr>
              <a:t>Contacts: </a:t>
            </a: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Caltech: </a:t>
            </a:r>
            <a:r>
              <a:rPr lang="en-US" sz="1500" kern="1200" dirty="0" err="1">
                <a:solidFill>
                  <a:prstClr val="black"/>
                </a:solidFill>
                <a:latin typeface="Arial" panose="020B0604020202020204" pitchFamily="34" charset="0"/>
                <a:ea typeface="+mn-ea"/>
                <a:cs typeface="+mn-cs"/>
              </a:rPr>
              <a:t>Anushri</a:t>
            </a:r>
            <a:r>
              <a:rPr lang="en-US" sz="1500" kern="1200" dirty="0">
                <a:solidFill>
                  <a:prstClr val="black"/>
                </a:solidFill>
                <a:latin typeface="Arial" panose="020B0604020202020204" pitchFamily="34" charset="0"/>
                <a:ea typeface="+mn-ea"/>
                <a:cs typeface="+mn-cs"/>
              </a:rPr>
              <a:t> Dixit,</a:t>
            </a:r>
            <a:r>
              <a:rPr lang="en-US" sz="1500" b="1" kern="1200" dirty="0">
                <a:solidFill>
                  <a:prstClr val="black"/>
                </a:solidFill>
                <a:latin typeface="Arial" panose="020B0604020202020204" pitchFamily="34" charset="0"/>
                <a:ea typeface="+mn-ea"/>
                <a:cs typeface="+mn-cs"/>
              </a:rPr>
              <a:t> </a:t>
            </a:r>
            <a:r>
              <a:rPr lang="en-US" sz="1500" kern="1200" dirty="0">
                <a:solidFill>
                  <a:prstClr val="black"/>
                </a:solidFill>
                <a:latin typeface="Arial" panose="020B0604020202020204" pitchFamily="34" charset="0"/>
                <a:ea typeface="+mn-ea"/>
                <a:cs typeface="+mn-cs"/>
                <a:hlinkClick r:id="rId4"/>
              </a:rPr>
              <a:t>adixit@caltech.edu</a:t>
            </a:r>
            <a:endParaRPr lang="en-US" sz="1500" kern="1200" dirty="0">
              <a:solidFill>
                <a:prstClr val="black"/>
              </a:solidFill>
              <a:latin typeface="Arial" panose="020B0604020202020204" pitchFamily="34" charset="0"/>
              <a:ea typeface="+mn-ea"/>
              <a:cs typeface="+mn-cs"/>
            </a:endParaRPr>
          </a:p>
          <a:p>
            <a:pPr marL="600075" lvl="1" indent="-257175" defTabSz="685800" fontAlgn="base">
              <a:spcBef>
                <a:spcPct val="0"/>
              </a:spcBef>
              <a:spcAft>
                <a:spcPct val="0"/>
              </a:spcAft>
              <a:buClrTx/>
              <a:buFont typeface="Arial" panose="020B0604020202020204" pitchFamily="34" charset="0"/>
              <a:buChar char="•"/>
            </a:pPr>
            <a:r>
              <a:rPr lang="en-US" sz="1500" b="1" kern="1200" dirty="0">
                <a:solidFill>
                  <a:prstClr val="black"/>
                </a:solidFill>
                <a:latin typeface="Arial" panose="020B0604020202020204" pitchFamily="34" charset="0"/>
                <a:ea typeface="+mn-ea"/>
                <a:cs typeface="+mn-cs"/>
              </a:rPr>
              <a:t>JPL: </a:t>
            </a:r>
            <a:r>
              <a:rPr lang="en-US" sz="1500" kern="1200" dirty="0">
                <a:solidFill>
                  <a:prstClr val="black"/>
                </a:solidFill>
                <a:latin typeface="Arial" panose="020B0604020202020204" pitchFamily="34" charset="0"/>
                <a:ea typeface="+mn-ea"/>
                <a:cs typeface="+mn-cs"/>
              </a:rPr>
              <a:t>Rohan </a:t>
            </a:r>
            <a:r>
              <a:rPr lang="en-US" sz="1500" kern="1200" dirty="0" err="1">
                <a:solidFill>
                  <a:prstClr val="black"/>
                </a:solidFill>
                <a:latin typeface="Arial" panose="020B0604020202020204" pitchFamily="34" charset="0"/>
                <a:ea typeface="+mn-ea"/>
                <a:cs typeface="+mn-cs"/>
              </a:rPr>
              <a:t>Thakker</a:t>
            </a:r>
            <a:r>
              <a:rPr lang="en-US" sz="1500" kern="1200" dirty="0">
                <a:solidFill>
                  <a:prstClr val="black"/>
                </a:solidFill>
                <a:latin typeface="Arial" panose="020B0604020202020204" pitchFamily="34" charset="0"/>
                <a:ea typeface="+mn-ea"/>
                <a:cs typeface="+mn-cs"/>
              </a:rPr>
              <a:t>: rohan.a.thakker@jpl.nasa.gov</a:t>
            </a:r>
            <a:endParaRPr lang="en-US" sz="1500" b="1"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623922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151"/>
            <a:ext cx="7886700" cy="994172"/>
          </a:xfrm>
        </p:spPr>
        <p:txBody>
          <a:bodyPr/>
          <a:lstStyle/>
          <a:p>
            <a:r>
              <a:rPr lang="en-US" dirty="0"/>
              <a:t>Final event</a:t>
            </a:r>
            <a:endParaRPr lang="en-US" dirty="0"/>
          </a:p>
        </p:txBody>
      </p:sp>
      <p:pic>
        <p:nvPicPr>
          <p:cNvPr id="4" name="Picture 3"/>
          <p:cNvPicPr>
            <a:picLocks noChangeAspect="1"/>
          </p:cNvPicPr>
          <p:nvPr/>
        </p:nvPicPr>
        <p:blipFill>
          <a:blip r:embed="rId3"/>
          <a:stretch>
            <a:fillRect/>
          </a:stretch>
        </p:blipFill>
        <p:spPr>
          <a:xfrm>
            <a:off x="457200" y="1200150"/>
            <a:ext cx="8447923" cy="3543300"/>
          </a:xfrm>
          <a:prstGeom prst="rect">
            <a:avLst/>
          </a:prstGeom>
        </p:spPr>
      </p:pic>
    </p:spTree>
    <p:extLst>
      <p:ext uri="{BB962C8B-B14F-4D97-AF65-F5344CB8AC3E}">
        <p14:creationId xmlns:p14="http://schemas.microsoft.com/office/powerpoint/2010/main" val="3386441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2"/>
        <p:cNvGrpSpPr/>
        <p:nvPr/>
      </p:nvGrpSpPr>
      <p:grpSpPr>
        <a:xfrm>
          <a:off x="0" y="0"/>
          <a:ext cx="0" cy="0"/>
          <a:chOff x="0" y="0"/>
          <a:chExt cx="0" cy="0"/>
        </a:xfrm>
      </p:grpSpPr>
      <p:sp>
        <p:nvSpPr>
          <p:cNvPr id="443" name="Google Shape;443;p44"/>
          <p:cNvSpPr txBox="1">
            <a:spLocks noGrp="1"/>
          </p:cNvSpPr>
          <p:nvPr>
            <p:ph type="title"/>
          </p:nvPr>
        </p:nvSpPr>
        <p:spPr>
          <a:xfrm>
            <a:off x="165825" y="8800"/>
            <a:ext cx="8811300" cy="659700"/>
          </a:xfrm>
          <a:prstGeom prst="rect">
            <a:avLst/>
          </a:prstGeom>
          <a:noFill/>
          <a:ln>
            <a:noFill/>
          </a:ln>
          <a:effectLst>
            <a:outerShdw blurRad="57150" dist="19050" dir="5400000" algn="bl" rotWithShape="0">
              <a:srgbClr val="000000">
                <a:alpha val="49800"/>
              </a:srgbClr>
            </a:outerShdw>
          </a:effectLst>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a:solidFill>
                  <a:srgbClr val="FFFFFF"/>
                </a:solidFill>
                <a:latin typeface="Times New Roman"/>
                <a:ea typeface="Times New Roman"/>
                <a:cs typeface="Times New Roman"/>
                <a:sym typeface="Times New Roman"/>
              </a:rPr>
              <a:t>General </a:t>
            </a:r>
            <a:r>
              <a:rPr lang="en" sz="3300" b="0" i="0" u="none" strike="noStrike" cap="none">
                <a:solidFill>
                  <a:srgbClr val="FFFFFF"/>
                </a:solidFill>
                <a:latin typeface="Times New Roman"/>
                <a:ea typeface="Times New Roman"/>
                <a:cs typeface="Times New Roman"/>
                <a:sym typeface="Times New Roman"/>
              </a:rPr>
              <a:t>Challenges in </a:t>
            </a:r>
            <a:r>
              <a:rPr lang="en">
                <a:solidFill>
                  <a:srgbClr val="FFFFFF"/>
                </a:solidFill>
                <a:latin typeface="Times New Roman"/>
                <a:ea typeface="Times New Roman"/>
                <a:cs typeface="Times New Roman"/>
                <a:sym typeface="Times New Roman"/>
              </a:rPr>
              <a:t>SubT</a:t>
            </a:r>
            <a:r>
              <a:rPr lang="en" sz="3300" b="0" i="0" u="none" strike="noStrike" cap="none">
                <a:solidFill>
                  <a:srgbClr val="FFFFFF"/>
                </a:solidFill>
                <a:latin typeface="Times New Roman"/>
                <a:ea typeface="Times New Roman"/>
                <a:cs typeface="Times New Roman"/>
                <a:sym typeface="Times New Roman"/>
              </a:rPr>
              <a:t> Environments</a:t>
            </a:r>
            <a:endParaRPr sz="3300" b="0" i="0" u="none" strike="noStrike" cap="none">
              <a:solidFill>
                <a:srgbClr val="FFFFFF"/>
              </a:solidFill>
              <a:latin typeface="Times New Roman"/>
              <a:ea typeface="Times New Roman"/>
              <a:cs typeface="Times New Roman"/>
              <a:sym typeface="Times New Roman"/>
            </a:endParaRPr>
          </a:p>
        </p:txBody>
      </p:sp>
      <p:sp>
        <p:nvSpPr>
          <p:cNvPr id="444" name="Google Shape;444;p44"/>
          <p:cNvSpPr txBox="1">
            <a:spLocks noGrp="1"/>
          </p:cNvSpPr>
          <p:nvPr>
            <p:ph type="body" idx="1"/>
          </p:nvPr>
        </p:nvSpPr>
        <p:spPr>
          <a:xfrm>
            <a:off x="61050" y="724500"/>
            <a:ext cx="5085900" cy="4065900"/>
          </a:xfrm>
          <a:prstGeom prst="rect">
            <a:avLst/>
          </a:prstGeom>
          <a:noFill/>
          <a:ln>
            <a:noFill/>
          </a:ln>
        </p:spPr>
        <p:txBody>
          <a:bodyPr spcFirstLastPara="1" wrap="square" lIns="68575" tIns="34275" rIns="68575" bIns="34275" anchor="t" anchorCtr="0">
            <a:noAutofit/>
          </a:bodyPr>
          <a:lstStyle/>
          <a:p>
            <a:pPr marL="177800" marR="0" lvl="0" indent="-1460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Mobility</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chemeClr val="lt1"/>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Narrow passages</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Climbs and </a:t>
            </a:r>
            <a:r>
              <a:rPr lang="en" sz="1800" b="0" i="0" u="none" strike="noStrike" cap="none" dirty="0" smtClean="0">
                <a:solidFill>
                  <a:srgbClr val="FFFFFF"/>
                </a:solidFill>
                <a:latin typeface="Times New Roman"/>
                <a:ea typeface="Times New Roman"/>
                <a:cs typeface="Times New Roman"/>
                <a:sym typeface="Times New Roman"/>
              </a:rPr>
              <a:t>drops</a:t>
            </a:r>
          </a:p>
          <a:p>
            <a:pPr marL="520700" marR="0" lvl="1" indent="-158750" algn="l" rtl="0">
              <a:lnSpc>
                <a:spcPct val="100000"/>
              </a:lnSpc>
              <a:spcBef>
                <a:spcPts val="0"/>
              </a:spcBef>
              <a:spcAft>
                <a:spcPts val="0"/>
              </a:spcAft>
              <a:buClr>
                <a:srgbClr val="FFFFFF"/>
              </a:buClr>
              <a:buSzPts val="1500"/>
              <a:buFont typeface="Times New Roman"/>
              <a:buChar char="-"/>
            </a:pPr>
            <a:r>
              <a:rPr lang="en" dirty="0" smtClean="0">
                <a:solidFill>
                  <a:srgbClr val="FFFFFF"/>
                </a:solidFill>
                <a:latin typeface="Times New Roman"/>
                <a:ea typeface="Times New Roman"/>
                <a:cs typeface="Times New Roman"/>
                <a:sym typeface="Times New Roman"/>
              </a:rPr>
              <a:t>Unpredictable terrain</a:t>
            </a: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Dust, debris</a:t>
            </a:r>
            <a:endParaRPr sz="1800" b="0" i="0" u="none" strike="noStrike" cap="none" dirty="0">
              <a:solidFill>
                <a:srgbClr val="FFFFFF"/>
              </a:solidFill>
              <a:latin typeface="Times New Roman"/>
              <a:ea typeface="Times New Roman"/>
              <a:cs typeface="Times New Roman"/>
              <a:sym typeface="Times New Roman"/>
            </a:endParaRPr>
          </a:p>
          <a:p>
            <a:pPr marL="177800" marR="0" lvl="0" indent="-1460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Perception</a:t>
            </a:r>
            <a:endParaRPr sz="1800" b="0" i="0" u="none" strike="noStrike" cap="none" dirty="0">
              <a:solidFill>
                <a:srgbClr val="FFFFFF"/>
              </a:solidFill>
              <a:latin typeface="Times New Roman"/>
              <a:ea typeface="Times New Roman"/>
              <a:cs typeface="Times New Roman"/>
              <a:sym typeface="Times New Roman"/>
            </a:endParaRPr>
          </a:p>
          <a:p>
            <a:pPr marL="520700" marR="0" lvl="1" indent="-1714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Bandwidth constraints </a:t>
            </a:r>
            <a:endParaRPr sz="1800" b="0" i="0" u="none" strike="noStrike" cap="none" dirty="0">
              <a:solidFill>
                <a:srgbClr val="FFFFFF"/>
              </a:solidFill>
              <a:latin typeface="Times New Roman"/>
              <a:ea typeface="Times New Roman"/>
              <a:cs typeface="Times New Roman"/>
              <a:sym typeface="Times New Roman"/>
            </a:endParaRPr>
          </a:p>
          <a:p>
            <a:pPr marL="520700" marR="0" lvl="1" indent="-1714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Darkness/energy constraints</a:t>
            </a:r>
          </a:p>
          <a:p>
            <a:pPr marL="520700" marR="0" lvl="1" indent="-171450" algn="l" rtl="0">
              <a:lnSpc>
                <a:spcPct val="100000"/>
              </a:lnSpc>
              <a:spcBef>
                <a:spcPts val="0"/>
              </a:spcBef>
              <a:spcAft>
                <a:spcPts val="0"/>
              </a:spcAft>
              <a:buClr>
                <a:srgbClr val="FFFFFF"/>
              </a:buClr>
              <a:buSzPts val="1500"/>
              <a:buFont typeface="Times New Roman"/>
              <a:buChar char="-"/>
            </a:pPr>
            <a:r>
              <a:rPr lang="en" dirty="0" smtClean="0">
                <a:solidFill>
                  <a:srgbClr val="FFFFFF"/>
                </a:solidFill>
                <a:latin typeface="Times New Roman"/>
                <a:ea typeface="Times New Roman"/>
                <a:cs typeface="Times New Roman"/>
                <a:sym typeface="Times New Roman"/>
              </a:rPr>
              <a:t>Dust/debris</a:t>
            </a:r>
            <a:endParaRPr lang="en" sz="1800" b="0" i="0" u="none" strike="noStrike" cap="none" dirty="0" smtClean="0">
              <a:solidFill>
                <a:srgbClr val="FFFFFF"/>
              </a:solidFill>
              <a:latin typeface="Times New Roman"/>
              <a:ea typeface="Times New Roman"/>
              <a:cs typeface="Times New Roman"/>
              <a:sym typeface="Times New Roman"/>
            </a:endParaRPr>
          </a:p>
          <a:p>
            <a:pPr marL="520700" marR="0" lvl="1" indent="-1714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Perceptual </a:t>
            </a:r>
            <a:r>
              <a:rPr lang="en" sz="1800" b="0" i="0" u="none" strike="noStrike" cap="none" dirty="0">
                <a:solidFill>
                  <a:srgbClr val="FFFFFF"/>
                </a:solidFill>
                <a:latin typeface="Times New Roman"/>
                <a:ea typeface="Times New Roman"/>
                <a:cs typeface="Times New Roman"/>
                <a:sym typeface="Times New Roman"/>
              </a:rPr>
              <a:t>aliasing and high outlier rate </a:t>
            </a:r>
            <a:endParaRPr lang="en" sz="1800" b="0" i="0" u="none" strike="noStrike" cap="none" dirty="0" smtClean="0">
              <a:solidFill>
                <a:srgbClr val="FFFFFF"/>
              </a:solidFill>
              <a:latin typeface="Times New Roman"/>
              <a:ea typeface="Times New Roman"/>
              <a:cs typeface="Times New Roman"/>
              <a:sym typeface="Times New Roman"/>
            </a:endParaRPr>
          </a:p>
          <a:p>
            <a:pPr marL="520700" marR="0" lvl="1" indent="-171450" algn="l" rtl="0">
              <a:lnSpc>
                <a:spcPct val="100000"/>
              </a:lnSpc>
              <a:spcBef>
                <a:spcPts val="0"/>
              </a:spcBef>
              <a:spcAft>
                <a:spcPts val="0"/>
              </a:spcAft>
              <a:buClr>
                <a:srgbClr val="FFFFFF"/>
              </a:buClr>
              <a:buSzPts val="1500"/>
              <a:buFont typeface="Times New Roman"/>
              <a:buChar char="-"/>
            </a:pPr>
            <a:r>
              <a:rPr lang="en" dirty="0" smtClean="0">
                <a:solidFill>
                  <a:srgbClr val="FFFFFF"/>
                </a:solidFill>
                <a:latin typeface="Times New Roman"/>
                <a:ea typeface="Times New Roman"/>
                <a:cs typeface="Times New Roman"/>
                <a:sym typeface="Times New Roman"/>
              </a:rPr>
              <a:t>Automated or human-guided recognition?</a:t>
            </a:r>
            <a:endParaRPr sz="1800" b="0" i="0" u="none" strike="noStrike" cap="none" dirty="0">
              <a:solidFill>
                <a:srgbClr val="FFFFFF"/>
              </a:solidFill>
              <a:latin typeface="Times New Roman"/>
              <a:ea typeface="Times New Roman"/>
              <a:cs typeface="Times New Roman"/>
              <a:sym typeface="Times New Roman"/>
            </a:endParaRPr>
          </a:p>
          <a:p>
            <a:pPr marL="177800" marR="0" lvl="0" indent="-146050" algn="l" rtl="0">
              <a:lnSpc>
                <a:spcPct val="100000"/>
              </a:lnSpc>
              <a:spcBef>
                <a:spcPts val="0"/>
              </a:spcBef>
              <a:spcAft>
                <a:spcPts val="0"/>
              </a:spcAft>
              <a:buClr>
                <a:srgbClr val="FFFFFF"/>
              </a:buClr>
              <a:buSzPts val="1500"/>
              <a:buFont typeface="Times New Roman"/>
              <a:buChar char="•"/>
            </a:pPr>
            <a:r>
              <a:rPr lang="en-US" sz="1800" dirty="0" smtClean="0">
                <a:solidFill>
                  <a:srgbClr val="FFFFFF"/>
                </a:solidFill>
                <a:latin typeface="Times New Roman"/>
                <a:ea typeface="Times New Roman"/>
                <a:cs typeface="Times New Roman"/>
                <a:sym typeface="Times New Roman"/>
              </a:rPr>
              <a:t>Localization</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chemeClr val="lt1"/>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No GPS underground</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Limited communication between vehicles</a:t>
            </a:r>
            <a:r>
              <a:rPr lang="en" sz="1800" b="0" i="0" u="none" strike="noStrike" cap="none" dirty="0">
                <a:solidFill>
                  <a:srgbClr val="FFFFFF"/>
                </a:solidFill>
                <a:latin typeface="Times New Roman"/>
                <a:ea typeface="Times New Roman"/>
                <a:cs typeface="Times New Roman"/>
                <a:sym typeface="Times New Roman"/>
              </a:rPr>
              <a:t> </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Multi-vehicle aspect. </a:t>
            </a:r>
            <a:r>
              <a:rPr lang="en" sz="1800" b="0" i="0" u="none" strike="noStrike" cap="none" dirty="0">
                <a:solidFill>
                  <a:srgbClr val="FFFFFF"/>
                </a:solidFill>
                <a:latin typeface="Times New Roman"/>
                <a:ea typeface="Times New Roman"/>
                <a:cs typeface="Times New Roman"/>
                <a:sym typeface="Times New Roman"/>
              </a:rPr>
              <a:t> </a:t>
            </a:r>
            <a:endParaRPr sz="1800" b="0" i="0" u="none" strike="noStrike" cap="none" dirty="0">
              <a:solidFill>
                <a:srgbClr val="FFFFFF"/>
              </a:solidFill>
              <a:latin typeface="Times New Roman"/>
              <a:ea typeface="Times New Roman"/>
              <a:cs typeface="Times New Roman"/>
              <a:sym typeface="Times New Roman"/>
            </a:endParaRPr>
          </a:p>
        </p:txBody>
      </p:sp>
      <p:pic>
        <p:nvPicPr>
          <p:cNvPr id="445" name="Google Shape;445;p44"/>
          <p:cNvPicPr preferRelativeResize="0"/>
          <p:nvPr/>
        </p:nvPicPr>
        <p:blipFill rotWithShape="1">
          <a:blip r:embed="rId3">
            <a:alphaModFix/>
          </a:blip>
          <a:srcRect/>
          <a:stretch/>
        </p:blipFill>
        <p:spPr>
          <a:xfrm>
            <a:off x="7039174" y="618532"/>
            <a:ext cx="2004564" cy="1329113"/>
          </a:xfrm>
          <a:prstGeom prst="rect">
            <a:avLst/>
          </a:prstGeom>
          <a:noFill/>
          <a:ln>
            <a:noFill/>
          </a:ln>
        </p:spPr>
      </p:pic>
      <p:pic>
        <p:nvPicPr>
          <p:cNvPr id="446" name="Google Shape;446;p44"/>
          <p:cNvPicPr preferRelativeResize="0"/>
          <p:nvPr/>
        </p:nvPicPr>
        <p:blipFill rotWithShape="1">
          <a:blip r:embed="rId4">
            <a:alphaModFix/>
          </a:blip>
          <a:srcRect/>
          <a:stretch/>
        </p:blipFill>
        <p:spPr>
          <a:xfrm>
            <a:off x="4999102" y="746445"/>
            <a:ext cx="2004563" cy="1329113"/>
          </a:xfrm>
          <a:prstGeom prst="rect">
            <a:avLst/>
          </a:prstGeom>
          <a:noFill/>
          <a:ln>
            <a:noFill/>
          </a:ln>
        </p:spPr>
      </p:pic>
      <p:pic>
        <p:nvPicPr>
          <p:cNvPr id="447" name="Google Shape;447;p44"/>
          <p:cNvPicPr preferRelativeResize="0"/>
          <p:nvPr/>
        </p:nvPicPr>
        <p:blipFill rotWithShape="1">
          <a:blip r:embed="rId5">
            <a:alphaModFix/>
          </a:blip>
          <a:srcRect/>
          <a:stretch/>
        </p:blipFill>
        <p:spPr>
          <a:xfrm>
            <a:off x="2966290" y="725651"/>
            <a:ext cx="1997300" cy="1329113"/>
          </a:xfrm>
          <a:prstGeom prst="rect">
            <a:avLst/>
          </a:prstGeom>
          <a:noFill/>
          <a:ln>
            <a:noFill/>
          </a:ln>
        </p:spPr>
      </p:pic>
      <p:pic>
        <p:nvPicPr>
          <p:cNvPr id="448" name="Google Shape;448;p44"/>
          <p:cNvPicPr preferRelativeResize="0"/>
          <p:nvPr/>
        </p:nvPicPr>
        <p:blipFill rotWithShape="1">
          <a:blip r:embed="rId6">
            <a:alphaModFix/>
          </a:blip>
          <a:srcRect/>
          <a:stretch/>
        </p:blipFill>
        <p:spPr>
          <a:xfrm>
            <a:off x="7039178" y="2008681"/>
            <a:ext cx="1937979" cy="1274760"/>
          </a:xfrm>
          <a:prstGeom prst="rect">
            <a:avLst/>
          </a:prstGeom>
          <a:noFill/>
          <a:ln>
            <a:noFill/>
          </a:ln>
        </p:spPr>
      </p:pic>
      <p:pic>
        <p:nvPicPr>
          <p:cNvPr id="449" name="Google Shape;449;p44"/>
          <p:cNvPicPr preferRelativeResize="0"/>
          <p:nvPr/>
        </p:nvPicPr>
        <p:blipFill rotWithShape="1">
          <a:blip r:embed="rId7">
            <a:alphaModFix/>
          </a:blip>
          <a:srcRect t="12395" r="1263" b="7993"/>
          <a:stretch/>
        </p:blipFill>
        <p:spPr>
          <a:xfrm>
            <a:off x="5001554" y="2153494"/>
            <a:ext cx="1997308" cy="1207894"/>
          </a:xfrm>
          <a:prstGeom prst="rect">
            <a:avLst/>
          </a:prstGeom>
          <a:noFill/>
          <a:ln>
            <a:noFill/>
          </a:ln>
        </p:spPr>
      </p:pic>
      <p:pic>
        <p:nvPicPr>
          <p:cNvPr id="450" name="Google Shape;450;p44"/>
          <p:cNvPicPr preferRelativeResize="0"/>
          <p:nvPr/>
        </p:nvPicPr>
        <p:blipFill rotWithShape="1">
          <a:blip r:embed="rId8">
            <a:alphaModFix/>
          </a:blip>
          <a:srcRect/>
          <a:stretch/>
        </p:blipFill>
        <p:spPr>
          <a:xfrm>
            <a:off x="5424844" y="3439340"/>
            <a:ext cx="806661" cy="1465705"/>
          </a:xfrm>
          <a:prstGeom prst="rect">
            <a:avLst/>
          </a:prstGeom>
          <a:noFill/>
          <a:ln>
            <a:noFill/>
          </a:ln>
        </p:spPr>
      </p:pic>
      <p:pic>
        <p:nvPicPr>
          <p:cNvPr id="451" name="Google Shape;451;p44"/>
          <p:cNvPicPr preferRelativeResize="0"/>
          <p:nvPr/>
        </p:nvPicPr>
        <p:blipFill rotWithShape="1">
          <a:blip r:embed="rId9">
            <a:alphaModFix/>
          </a:blip>
          <a:srcRect t="5935"/>
          <a:stretch/>
        </p:blipFill>
        <p:spPr>
          <a:xfrm>
            <a:off x="7955663" y="3507788"/>
            <a:ext cx="1088063" cy="1414199"/>
          </a:xfrm>
          <a:prstGeom prst="rect">
            <a:avLst/>
          </a:prstGeom>
          <a:noFill/>
          <a:ln>
            <a:noFill/>
          </a:ln>
        </p:spPr>
      </p:pic>
      <p:grpSp>
        <p:nvGrpSpPr>
          <p:cNvPr id="452" name="Google Shape;452;p44"/>
          <p:cNvGrpSpPr/>
          <p:nvPr/>
        </p:nvGrpSpPr>
        <p:grpSpPr>
          <a:xfrm>
            <a:off x="6286093" y="3688290"/>
            <a:ext cx="1615339" cy="963950"/>
            <a:chOff x="5899550" y="5339175"/>
            <a:chExt cx="2374800" cy="1375500"/>
          </a:xfrm>
        </p:grpSpPr>
        <p:sp>
          <p:nvSpPr>
            <p:cNvPr id="453" name="Google Shape;453;p44"/>
            <p:cNvSpPr/>
            <p:nvPr/>
          </p:nvSpPr>
          <p:spPr>
            <a:xfrm>
              <a:off x="5899550" y="5339175"/>
              <a:ext cx="2374800" cy="1375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4" name="Google Shape;454;p44"/>
            <p:cNvPicPr preferRelativeResize="0"/>
            <p:nvPr/>
          </p:nvPicPr>
          <p:blipFill rotWithShape="1">
            <a:blip r:embed="rId10">
              <a:alphaModFix/>
            </a:blip>
            <a:srcRect/>
            <a:stretch/>
          </p:blipFill>
          <p:spPr>
            <a:xfrm>
              <a:off x="5899582" y="5393402"/>
              <a:ext cx="2374742" cy="1267035"/>
            </a:xfrm>
            <a:prstGeom prst="rect">
              <a:avLst/>
            </a:prstGeom>
            <a:noFill/>
            <a:ln>
              <a:noFill/>
            </a:ln>
          </p:spPr>
        </p:pic>
      </p:grpSp>
    </p:spTree>
    <p:extLst>
      <p:ext uri="{BB962C8B-B14F-4D97-AF65-F5344CB8AC3E}">
        <p14:creationId xmlns:p14="http://schemas.microsoft.com/office/powerpoint/2010/main" val="674262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2"/>
        <p:cNvGrpSpPr/>
        <p:nvPr/>
      </p:nvGrpSpPr>
      <p:grpSpPr>
        <a:xfrm>
          <a:off x="0" y="0"/>
          <a:ext cx="0" cy="0"/>
          <a:chOff x="0" y="0"/>
          <a:chExt cx="0" cy="0"/>
        </a:xfrm>
      </p:grpSpPr>
      <p:sp>
        <p:nvSpPr>
          <p:cNvPr id="443" name="Google Shape;443;p44"/>
          <p:cNvSpPr txBox="1">
            <a:spLocks noGrp="1"/>
          </p:cNvSpPr>
          <p:nvPr>
            <p:ph type="title"/>
          </p:nvPr>
        </p:nvSpPr>
        <p:spPr>
          <a:xfrm>
            <a:off x="165825" y="8800"/>
            <a:ext cx="8811300" cy="659700"/>
          </a:xfrm>
          <a:prstGeom prst="rect">
            <a:avLst/>
          </a:prstGeom>
          <a:noFill/>
          <a:ln>
            <a:noFill/>
          </a:ln>
          <a:effectLst>
            <a:outerShdw blurRad="57150" dist="19050" dir="5400000" algn="bl" rotWithShape="0">
              <a:srgbClr val="000000">
                <a:alpha val="49800"/>
              </a:srgbClr>
            </a:outerShdw>
          </a:effectLst>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a:solidFill>
                  <a:srgbClr val="FFFFFF"/>
                </a:solidFill>
                <a:latin typeface="Times New Roman"/>
                <a:ea typeface="Times New Roman"/>
                <a:cs typeface="Times New Roman"/>
                <a:sym typeface="Times New Roman"/>
              </a:rPr>
              <a:t>General </a:t>
            </a:r>
            <a:r>
              <a:rPr lang="en" sz="3300" b="0" i="0" u="none" strike="noStrike" cap="none">
                <a:solidFill>
                  <a:srgbClr val="FFFFFF"/>
                </a:solidFill>
                <a:latin typeface="Times New Roman"/>
                <a:ea typeface="Times New Roman"/>
                <a:cs typeface="Times New Roman"/>
                <a:sym typeface="Times New Roman"/>
              </a:rPr>
              <a:t>Challenges in </a:t>
            </a:r>
            <a:r>
              <a:rPr lang="en">
                <a:solidFill>
                  <a:srgbClr val="FFFFFF"/>
                </a:solidFill>
                <a:latin typeface="Times New Roman"/>
                <a:ea typeface="Times New Roman"/>
                <a:cs typeface="Times New Roman"/>
                <a:sym typeface="Times New Roman"/>
              </a:rPr>
              <a:t>SubT</a:t>
            </a:r>
            <a:r>
              <a:rPr lang="en" sz="3300" b="0" i="0" u="none" strike="noStrike" cap="none">
                <a:solidFill>
                  <a:srgbClr val="FFFFFF"/>
                </a:solidFill>
                <a:latin typeface="Times New Roman"/>
                <a:ea typeface="Times New Roman"/>
                <a:cs typeface="Times New Roman"/>
                <a:sym typeface="Times New Roman"/>
              </a:rPr>
              <a:t> Environments</a:t>
            </a:r>
            <a:endParaRPr sz="3300" b="0" i="0" u="none" strike="noStrike" cap="none">
              <a:solidFill>
                <a:srgbClr val="FFFFFF"/>
              </a:solidFill>
              <a:latin typeface="Times New Roman"/>
              <a:ea typeface="Times New Roman"/>
              <a:cs typeface="Times New Roman"/>
              <a:sym typeface="Times New Roman"/>
            </a:endParaRPr>
          </a:p>
        </p:txBody>
      </p:sp>
      <p:sp>
        <p:nvSpPr>
          <p:cNvPr id="444" name="Google Shape;444;p44"/>
          <p:cNvSpPr txBox="1">
            <a:spLocks noGrp="1"/>
          </p:cNvSpPr>
          <p:nvPr>
            <p:ph type="body" idx="1"/>
          </p:nvPr>
        </p:nvSpPr>
        <p:spPr>
          <a:xfrm>
            <a:off x="84699" y="1599486"/>
            <a:ext cx="5085900" cy="3305559"/>
          </a:xfrm>
          <a:prstGeom prst="rect">
            <a:avLst/>
          </a:prstGeom>
          <a:noFill/>
          <a:ln>
            <a:noFill/>
          </a:ln>
        </p:spPr>
        <p:txBody>
          <a:bodyPr spcFirstLastPara="1" wrap="square" lIns="68575" tIns="34275" rIns="68575" bIns="34275" anchor="t" anchorCtr="0">
            <a:noAutofit/>
          </a:bodyPr>
          <a:lstStyle/>
          <a:p>
            <a:pPr marL="177800" marR="0" lvl="0" indent="-146050" algn="l" rtl="0">
              <a:lnSpc>
                <a:spcPct val="100000"/>
              </a:lnSpc>
              <a:spcBef>
                <a:spcPts val="0"/>
              </a:spcBef>
              <a:spcAft>
                <a:spcPts val="0"/>
              </a:spcAft>
              <a:buClr>
                <a:srgbClr val="FFFFFF"/>
              </a:buClr>
              <a:buSzPts val="1500"/>
              <a:buFont typeface="Times New Roman"/>
              <a:buChar char="•"/>
            </a:pPr>
            <a:r>
              <a:rPr lang="en" sz="1800" b="0" i="0" u="none" strike="noStrike" cap="none" dirty="0" smtClean="0">
                <a:solidFill>
                  <a:srgbClr val="FFFFFF"/>
                </a:solidFill>
                <a:latin typeface="Times New Roman"/>
                <a:ea typeface="Times New Roman"/>
                <a:cs typeface="Times New Roman"/>
                <a:sym typeface="Times New Roman"/>
              </a:rPr>
              <a:t>Communication</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chemeClr val="lt1"/>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Latency constraints</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Requires daisy-chain operation </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Multipath environment can generate unpredictable link </a:t>
            </a:r>
            <a:r>
              <a:rPr lang="en" sz="1800" b="0" i="0" u="none" strike="noStrike" cap="none" dirty="0" smtClean="0">
                <a:solidFill>
                  <a:srgbClr val="FFFFFF"/>
                </a:solidFill>
                <a:latin typeface="Times New Roman"/>
                <a:ea typeface="Times New Roman"/>
                <a:cs typeface="Times New Roman"/>
                <a:sym typeface="Times New Roman"/>
              </a:rPr>
              <a:t>qualities</a:t>
            </a:r>
          </a:p>
          <a:p>
            <a:pPr marL="520700" marR="0" lvl="1" indent="-158750" algn="l" rtl="0">
              <a:lnSpc>
                <a:spcPct val="100000"/>
              </a:lnSpc>
              <a:spcBef>
                <a:spcPts val="0"/>
              </a:spcBef>
              <a:spcAft>
                <a:spcPts val="0"/>
              </a:spcAft>
              <a:buClr>
                <a:srgbClr val="FFFFFF"/>
              </a:buClr>
              <a:buSzPts val="1500"/>
              <a:buFont typeface="Times New Roman"/>
              <a:buChar char="-"/>
            </a:pPr>
            <a:r>
              <a:rPr lang="en" dirty="0" smtClean="0">
                <a:solidFill>
                  <a:srgbClr val="FFFFFF"/>
                </a:solidFill>
                <a:latin typeface="Times New Roman"/>
                <a:ea typeface="Times New Roman"/>
                <a:cs typeface="Times New Roman"/>
                <a:sym typeface="Times New Roman"/>
              </a:rPr>
              <a:t>Rock/soil is poor transmission medium</a:t>
            </a:r>
            <a:r>
              <a:rPr lang="en" sz="1800" b="0" i="0" u="none" strike="noStrike" cap="none" dirty="0">
                <a:solidFill>
                  <a:srgbClr val="FFFFFF"/>
                </a:solidFill>
                <a:latin typeface="Times New Roman"/>
                <a:ea typeface="Times New Roman"/>
                <a:cs typeface="Times New Roman"/>
                <a:sym typeface="Times New Roman"/>
              </a:rPr>
              <a:t> </a:t>
            </a:r>
            <a:endParaRPr sz="1800" b="0" i="0" u="none" strike="noStrike" cap="none" dirty="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 sz="1800" b="0" i="0" u="none" strike="noStrike" cap="none" dirty="0">
                <a:solidFill>
                  <a:srgbClr val="FFFFFF"/>
                </a:solidFill>
                <a:latin typeface="Times New Roman"/>
                <a:ea typeface="Times New Roman"/>
                <a:cs typeface="Times New Roman"/>
                <a:sym typeface="Times New Roman"/>
              </a:rPr>
              <a:t>Need to model, validate, and mitigate uncertainties in data links between nodes in SubT environment </a:t>
            </a:r>
            <a:endParaRPr lang="en" sz="1800" b="0" i="0" u="none" strike="noStrike" cap="none" dirty="0" smtClean="0">
              <a:solidFill>
                <a:srgbClr val="FFFFFF"/>
              </a:solidFill>
              <a:latin typeface="Times New Roman"/>
              <a:ea typeface="Times New Roman"/>
              <a:cs typeface="Times New Roman"/>
              <a:sym typeface="Times New Roman"/>
            </a:endParaRPr>
          </a:p>
          <a:p>
            <a:pPr marL="520700" marR="0" lvl="1" indent="-158750" algn="l" rtl="0">
              <a:lnSpc>
                <a:spcPct val="100000"/>
              </a:lnSpc>
              <a:spcBef>
                <a:spcPts val="0"/>
              </a:spcBef>
              <a:spcAft>
                <a:spcPts val="0"/>
              </a:spcAft>
              <a:buClr>
                <a:srgbClr val="FFFFFF"/>
              </a:buClr>
              <a:buSzPts val="1500"/>
              <a:buFont typeface="Times New Roman"/>
              <a:buChar char="-"/>
            </a:pPr>
            <a:r>
              <a:rPr lang="en-US" sz="1800" b="0" i="0" u="none" strike="noStrike" cap="none" dirty="0" smtClean="0">
                <a:solidFill>
                  <a:srgbClr val="FFFFFF"/>
                </a:solidFill>
                <a:latin typeface="Times New Roman"/>
                <a:ea typeface="Times New Roman"/>
                <a:cs typeface="Times New Roman"/>
                <a:sym typeface="Times New Roman"/>
              </a:rPr>
              <a:t>Data drop out</a:t>
            </a:r>
            <a:endParaRPr sz="1800" b="0" i="0" u="none" strike="noStrike" cap="none" dirty="0">
              <a:solidFill>
                <a:srgbClr val="FFFFFF"/>
              </a:solidFill>
              <a:latin typeface="Times New Roman"/>
              <a:ea typeface="Times New Roman"/>
              <a:cs typeface="Times New Roman"/>
              <a:sym typeface="Times New Roman"/>
            </a:endParaRPr>
          </a:p>
        </p:txBody>
      </p:sp>
      <p:pic>
        <p:nvPicPr>
          <p:cNvPr id="445" name="Google Shape;445;p44"/>
          <p:cNvPicPr preferRelativeResize="0"/>
          <p:nvPr/>
        </p:nvPicPr>
        <p:blipFill rotWithShape="1">
          <a:blip r:embed="rId3">
            <a:alphaModFix/>
          </a:blip>
          <a:srcRect/>
          <a:stretch/>
        </p:blipFill>
        <p:spPr>
          <a:xfrm>
            <a:off x="7039174" y="618532"/>
            <a:ext cx="2004564" cy="1329113"/>
          </a:xfrm>
          <a:prstGeom prst="rect">
            <a:avLst/>
          </a:prstGeom>
          <a:noFill/>
          <a:ln>
            <a:noFill/>
          </a:ln>
        </p:spPr>
      </p:pic>
      <p:pic>
        <p:nvPicPr>
          <p:cNvPr id="446" name="Google Shape;446;p44"/>
          <p:cNvPicPr preferRelativeResize="0"/>
          <p:nvPr/>
        </p:nvPicPr>
        <p:blipFill rotWithShape="1">
          <a:blip r:embed="rId4">
            <a:alphaModFix/>
          </a:blip>
          <a:srcRect/>
          <a:stretch/>
        </p:blipFill>
        <p:spPr>
          <a:xfrm>
            <a:off x="4999102" y="746445"/>
            <a:ext cx="2004563" cy="1329113"/>
          </a:xfrm>
          <a:prstGeom prst="rect">
            <a:avLst/>
          </a:prstGeom>
          <a:noFill/>
          <a:ln>
            <a:noFill/>
          </a:ln>
        </p:spPr>
      </p:pic>
      <p:pic>
        <p:nvPicPr>
          <p:cNvPr id="447" name="Google Shape;447;p44"/>
          <p:cNvPicPr preferRelativeResize="0"/>
          <p:nvPr/>
        </p:nvPicPr>
        <p:blipFill rotWithShape="1">
          <a:blip r:embed="rId5">
            <a:alphaModFix/>
          </a:blip>
          <a:srcRect/>
          <a:stretch/>
        </p:blipFill>
        <p:spPr>
          <a:xfrm>
            <a:off x="2966290" y="725651"/>
            <a:ext cx="1997300" cy="1329113"/>
          </a:xfrm>
          <a:prstGeom prst="rect">
            <a:avLst/>
          </a:prstGeom>
          <a:noFill/>
          <a:ln>
            <a:noFill/>
          </a:ln>
        </p:spPr>
      </p:pic>
      <p:pic>
        <p:nvPicPr>
          <p:cNvPr id="448" name="Google Shape;448;p44"/>
          <p:cNvPicPr preferRelativeResize="0"/>
          <p:nvPr/>
        </p:nvPicPr>
        <p:blipFill rotWithShape="1">
          <a:blip r:embed="rId6">
            <a:alphaModFix/>
          </a:blip>
          <a:srcRect/>
          <a:stretch/>
        </p:blipFill>
        <p:spPr>
          <a:xfrm>
            <a:off x="7039178" y="2008681"/>
            <a:ext cx="1937979" cy="1274760"/>
          </a:xfrm>
          <a:prstGeom prst="rect">
            <a:avLst/>
          </a:prstGeom>
          <a:noFill/>
          <a:ln>
            <a:noFill/>
          </a:ln>
        </p:spPr>
      </p:pic>
      <p:pic>
        <p:nvPicPr>
          <p:cNvPr id="449" name="Google Shape;449;p44"/>
          <p:cNvPicPr preferRelativeResize="0"/>
          <p:nvPr/>
        </p:nvPicPr>
        <p:blipFill rotWithShape="1">
          <a:blip r:embed="rId7">
            <a:alphaModFix/>
          </a:blip>
          <a:srcRect t="12395" r="1263" b="7993"/>
          <a:stretch/>
        </p:blipFill>
        <p:spPr>
          <a:xfrm>
            <a:off x="5001554" y="2153494"/>
            <a:ext cx="1997308" cy="1207894"/>
          </a:xfrm>
          <a:prstGeom prst="rect">
            <a:avLst/>
          </a:prstGeom>
          <a:noFill/>
          <a:ln>
            <a:noFill/>
          </a:ln>
        </p:spPr>
      </p:pic>
      <p:pic>
        <p:nvPicPr>
          <p:cNvPr id="450" name="Google Shape;450;p44"/>
          <p:cNvPicPr preferRelativeResize="0"/>
          <p:nvPr/>
        </p:nvPicPr>
        <p:blipFill rotWithShape="1">
          <a:blip r:embed="rId8">
            <a:alphaModFix/>
          </a:blip>
          <a:srcRect/>
          <a:stretch/>
        </p:blipFill>
        <p:spPr>
          <a:xfrm>
            <a:off x="5424844" y="3439340"/>
            <a:ext cx="806661" cy="1465705"/>
          </a:xfrm>
          <a:prstGeom prst="rect">
            <a:avLst/>
          </a:prstGeom>
          <a:noFill/>
          <a:ln>
            <a:noFill/>
          </a:ln>
        </p:spPr>
      </p:pic>
      <p:pic>
        <p:nvPicPr>
          <p:cNvPr id="451" name="Google Shape;451;p44"/>
          <p:cNvPicPr preferRelativeResize="0"/>
          <p:nvPr/>
        </p:nvPicPr>
        <p:blipFill rotWithShape="1">
          <a:blip r:embed="rId9">
            <a:alphaModFix/>
          </a:blip>
          <a:srcRect t="5935"/>
          <a:stretch/>
        </p:blipFill>
        <p:spPr>
          <a:xfrm>
            <a:off x="7955663" y="3507788"/>
            <a:ext cx="1088063" cy="1414199"/>
          </a:xfrm>
          <a:prstGeom prst="rect">
            <a:avLst/>
          </a:prstGeom>
          <a:noFill/>
          <a:ln>
            <a:noFill/>
          </a:ln>
        </p:spPr>
      </p:pic>
      <p:grpSp>
        <p:nvGrpSpPr>
          <p:cNvPr id="452" name="Google Shape;452;p44"/>
          <p:cNvGrpSpPr/>
          <p:nvPr/>
        </p:nvGrpSpPr>
        <p:grpSpPr>
          <a:xfrm>
            <a:off x="6286093" y="3688290"/>
            <a:ext cx="1615339" cy="963950"/>
            <a:chOff x="5899550" y="5339175"/>
            <a:chExt cx="2374800" cy="1375500"/>
          </a:xfrm>
        </p:grpSpPr>
        <p:sp>
          <p:nvSpPr>
            <p:cNvPr id="453" name="Google Shape;453;p44"/>
            <p:cNvSpPr/>
            <p:nvPr/>
          </p:nvSpPr>
          <p:spPr>
            <a:xfrm>
              <a:off x="5899550" y="5339175"/>
              <a:ext cx="2374800" cy="1375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4" name="Google Shape;454;p44"/>
            <p:cNvPicPr preferRelativeResize="0"/>
            <p:nvPr/>
          </p:nvPicPr>
          <p:blipFill rotWithShape="1">
            <a:blip r:embed="rId10">
              <a:alphaModFix/>
            </a:blip>
            <a:srcRect/>
            <a:stretch/>
          </p:blipFill>
          <p:spPr>
            <a:xfrm>
              <a:off x="5899582" y="5393402"/>
              <a:ext cx="2374742" cy="1267035"/>
            </a:xfrm>
            <a:prstGeom prst="rect">
              <a:avLst/>
            </a:prstGeom>
            <a:noFill/>
            <a:ln>
              <a:noFill/>
            </a:ln>
          </p:spPr>
        </p:pic>
      </p:grpSp>
    </p:spTree>
    <p:extLst>
      <p:ext uri="{BB962C8B-B14F-4D97-AF65-F5344CB8AC3E}">
        <p14:creationId xmlns:p14="http://schemas.microsoft.com/office/powerpoint/2010/main" val="1902412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p:nvPr/>
        </p:nvSpPr>
        <p:spPr>
          <a:xfrm>
            <a:off x="-33037" y="0"/>
            <a:ext cx="9177075" cy="5143500"/>
          </a:xfrm>
          <a:prstGeom prst="rect">
            <a:avLst/>
          </a:prstGeom>
          <a:gradFill>
            <a:gsLst>
              <a:gs pos="0">
                <a:srgbClr val="4D4D4D"/>
              </a:gs>
              <a:gs pos="100000">
                <a:srgbClr val="000000"/>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7" name="Google Shape;157;p27"/>
          <p:cNvSpPr/>
          <p:nvPr/>
        </p:nvSpPr>
        <p:spPr>
          <a:xfrm>
            <a:off x="2795325" y="198263"/>
            <a:ext cx="1207800" cy="1266525"/>
          </a:xfrm>
          <a:prstGeom prst="round1Rect">
            <a:avLst>
              <a:gd name="adj" fmla="val 16667"/>
            </a:avLst>
          </a:prstGeom>
          <a:solidFill>
            <a:srgbClr val="E6B8AF"/>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Times New Roman"/>
                <a:ea typeface="Times New Roman"/>
                <a:cs typeface="Times New Roman"/>
                <a:sym typeface="Times New Roman"/>
              </a:rPr>
              <a:t>Mobility</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Times New Roman"/>
                <a:ea typeface="Times New Roman"/>
                <a:cs typeface="Times New Roman"/>
                <a:sym typeface="Times New Roman"/>
              </a:rPr>
              <a:t>Long-endurance all-terrain mobility platform.</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58" name="Google Shape;158;p27"/>
          <p:cNvCxnSpPr/>
          <p:nvPr/>
        </p:nvCxnSpPr>
        <p:spPr>
          <a:xfrm>
            <a:off x="2790038" y="409050"/>
            <a:ext cx="1206675" cy="0"/>
          </a:xfrm>
          <a:prstGeom prst="straightConnector1">
            <a:avLst/>
          </a:prstGeom>
          <a:noFill/>
          <a:ln w="9525" cap="flat" cmpd="sng">
            <a:solidFill>
              <a:srgbClr val="666666"/>
            </a:solidFill>
            <a:prstDash val="solid"/>
            <a:round/>
            <a:headEnd type="none" w="sm" len="sm"/>
            <a:tailEnd type="none" w="sm" len="sm"/>
          </a:ln>
        </p:spPr>
      </p:cxnSp>
      <p:pic>
        <p:nvPicPr>
          <p:cNvPr id="159" name="Google Shape;159;p27" descr="https://lh4.googleusercontent.com/zkNo-JD5MCzaJS0g5oumg1xWGLlJ-PJE14NlU8klkBAo4aJ9rNzp2kOThMicjBbZxb5xWGR4kJMEfULA60G0181sq3fT0zUjjnLsUBeYJ17wbaCOgE1CPgGAVnlX34tB8SQTHtxpipdmKxgAEw"/>
          <p:cNvPicPr preferRelativeResize="0"/>
          <p:nvPr/>
        </p:nvPicPr>
        <p:blipFill rotWithShape="1">
          <a:blip r:embed="rId3">
            <a:alphaModFix/>
          </a:blip>
          <a:srcRect l="7461" t="36117" r="80004" b="44524"/>
          <a:stretch/>
        </p:blipFill>
        <p:spPr>
          <a:xfrm>
            <a:off x="3084610" y="819028"/>
            <a:ext cx="617528" cy="634124"/>
          </a:xfrm>
          <a:prstGeom prst="rect">
            <a:avLst/>
          </a:prstGeom>
          <a:noFill/>
          <a:ln>
            <a:noFill/>
          </a:ln>
        </p:spPr>
      </p:pic>
      <p:sp>
        <p:nvSpPr>
          <p:cNvPr id="160" name="Google Shape;160;p27"/>
          <p:cNvSpPr/>
          <p:nvPr/>
        </p:nvSpPr>
        <p:spPr>
          <a:xfrm>
            <a:off x="3888319" y="312563"/>
            <a:ext cx="1425150" cy="1266525"/>
          </a:xfrm>
          <a:prstGeom prst="round1Rect">
            <a:avLst>
              <a:gd name="adj" fmla="val 16667"/>
            </a:avLst>
          </a:prstGeom>
          <a:solidFill>
            <a:srgbClr val="FCE5CD"/>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Times New Roman"/>
                <a:ea typeface="Times New Roman"/>
                <a:cs typeface="Times New Roman"/>
                <a:sym typeface="Times New Roman"/>
              </a:rPr>
              <a:t>Localization</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a:solidFill>
                  <a:schemeClr val="dk1"/>
                </a:solidFill>
                <a:latin typeface="Times New Roman"/>
                <a:ea typeface="Times New Roman"/>
                <a:cs typeface="Times New Roman"/>
                <a:sym typeface="Times New Roman"/>
              </a:rPr>
              <a:t>Onboard localization + </a:t>
            </a:r>
            <a:r>
              <a:rPr lang="en" sz="800" b="0" i="0" u="none" strike="noStrike" cap="none">
                <a:solidFill>
                  <a:schemeClr val="dk1"/>
                </a:solidFill>
                <a:latin typeface="Times New Roman"/>
                <a:ea typeface="Times New Roman"/>
                <a:cs typeface="Times New Roman"/>
                <a:sym typeface="Times New Roman"/>
              </a:rPr>
              <a:t>Magneto-quasi-static-based resilient localization system.</a:t>
            </a:r>
            <a:endParaRPr sz="7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61" name="Google Shape;161;p27"/>
          <p:cNvCxnSpPr/>
          <p:nvPr/>
        </p:nvCxnSpPr>
        <p:spPr>
          <a:xfrm>
            <a:off x="3892819" y="509006"/>
            <a:ext cx="1426275" cy="0"/>
          </a:xfrm>
          <a:prstGeom prst="straightConnector1">
            <a:avLst/>
          </a:prstGeom>
          <a:noFill/>
          <a:ln w="9525" cap="flat" cmpd="sng">
            <a:solidFill>
              <a:srgbClr val="666666"/>
            </a:solidFill>
            <a:prstDash val="solid"/>
            <a:round/>
            <a:headEnd type="none" w="sm" len="sm"/>
            <a:tailEnd type="none" w="sm" len="sm"/>
          </a:ln>
        </p:spPr>
      </p:cxnSp>
      <p:grpSp>
        <p:nvGrpSpPr>
          <p:cNvPr id="162" name="Google Shape;162;p27"/>
          <p:cNvGrpSpPr/>
          <p:nvPr/>
        </p:nvGrpSpPr>
        <p:grpSpPr>
          <a:xfrm>
            <a:off x="3942453" y="845399"/>
            <a:ext cx="1237979" cy="694919"/>
            <a:chOff x="9478801" y="502809"/>
            <a:chExt cx="2708630" cy="1353430"/>
          </a:xfrm>
        </p:grpSpPr>
        <p:pic>
          <p:nvPicPr>
            <p:cNvPr id="163" name="Google Shape;163;p27"/>
            <p:cNvPicPr preferRelativeResize="0"/>
            <p:nvPr/>
          </p:nvPicPr>
          <p:blipFill rotWithShape="1">
            <a:blip r:embed="rId4">
              <a:alphaModFix/>
            </a:blip>
            <a:srcRect r="10449"/>
            <a:stretch/>
          </p:blipFill>
          <p:spPr>
            <a:xfrm>
              <a:off x="9478801" y="683167"/>
              <a:ext cx="2507421" cy="1173072"/>
            </a:xfrm>
            <a:prstGeom prst="rect">
              <a:avLst/>
            </a:prstGeom>
            <a:noFill/>
            <a:ln>
              <a:noFill/>
            </a:ln>
          </p:spPr>
        </p:pic>
        <p:pic>
          <p:nvPicPr>
            <p:cNvPr id="164" name="Google Shape;164;p27"/>
            <p:cNvPicPr preferRelativeResize="0"/>
            <p:nvPr/>
          </p:nvPicPr>
          <p:blipFill rotWithShape="1">
            <a:blip r:embed="rId5">
              <a:alphaModFix/>
            </a:blip>
            <a:srcRect l="78093" t="17031" r="3421" b="44610"/>
            <a:stretch/>
          </p:blipFill>
          <p:spPr>
            <a:xfrm>
              <a:off x="11664223" y="502809"/>
              <a:ext cx="523208" cy="802976"/>
            </a:xfrm>
            <a:prstGeom prst="rect">
              <a:avLst/>
            </a:prstGeom>
            <a:noFill/>
            <a:ln>
              <a:noFill/>
            </a:ln>
          </p:spPr>
        </p:pic>
      </p:grpSp>
      <p:sp>
        <p:nvSpPr>
          <p:cNvPr id="165" name="Google Shape;165;p27"/>
          <p:cNvSpPr/>
          <p:nvPr/>
        </p:nvSpPr>
        <p:spPr>
          <a:xfrm>
            <a:off x="5193038" y="426863"/>
            <a:ext cx="1528875" cy="1266525"/>
          </a:xfrm>
          <a:prstGeom prst="round1Rect">
            <a:avLst>
              <a:gd name="adj" fmla="val 16667"/>
            </a:avLst>
          </a:prstGeom>
          <a:solidFill>
            <a:srgbClr val="D9EAD3"/>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Times New Roman"/>
                <a:ea typeface="Times New Roman"/>
                <a:cs typeface="Times New Roman"/>
                <a:sym typeface="Times New Roman"/>
              </a:rPr>
              <a:t>Distributed Perception</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Times New Roman"/>
                <a:ea typeface="Times New Roman"/>
                <a:cs typeface="Times New Roman"/>
                <a:sym typeface="Times New Roman"/>
              </a:rPr>
              <a:t>Robust distributed perception under uncertainty using DGPO.</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66" name="Google Shape;166;p27"/>
          <p:cNvCxnSpPr/>
          <p:nvPr/>
        </p:nvCxnSpPr>
        <p:spPr>
          <a:xfrm rot="10800000" flipH="1">
            <a:off x="5193038" y="643106"/>
            <a:ext cx="1566675" cy="3375"/>
          </a:xfrm>
          <a:prstGeom prst="straightConnector1">
            <a:avLst/>
          </a:prstGeom>
          <a:noFill/>
          <a:ln w="9525" cap="flat" cmpd="sng">
            <a:solidFill>
              <a:srgbClr val="666666"/>
            </a:solidFill>
            <a:prstDash val="solid"/>
            <a:round/>
            <a:headEnd type="none" w="sm" len="sm"/>
            <a:tailEnd type="none" w="sm" len="sm"/>
          </a:ln>
        </p:spPr>
      </p:cxnSp>
      <p:pic>
        <p:nvPicPr>
          <p:cNvPr id="167" name="Google Shape;167;p27"/>
          <p:cNvPicPr preferRelativeResize="0"/>
          <p:nvPr/>
        </p:nvPicPr>
        <p:blipFill rotWithShape="1">
          <a:blip r:embed="rId6">
            <a:alphaModFix/>
          </a:blip>
          <a:srcRect/>
          <a:stretch/>
        </p:blipFill>
        <p:spPr>
          <a:xfrm>
            <a:off x="5223131" y="1004966"/>
            <a:ext cx="1425150" cy="634121"/>
          </a:xfrm>
          <a:prstGeom prst="rect">
            <a:avLst/>
          </a:prstGeom>
          <a:noFill/>
          <a:ln>
            <a:noFill/>
          </a:ln>
        </p:spPr>
      </p:pic>
      <p:sp>
        <p:nvSpPr>
          <p:cNvPr id="168" name="Google Shape;168;p27"/>
          <p:cNvSpPr/>
          <p:nvPr/>
        </p:nvSpPr>
        <p:spPr>
          <a:xfrm>
            <a:off x="6606731" y="523350"/>
            <a:ext cx="2299950" cy="1266525"/>
          </a:xfrm>
          <a:prstGeom prst="round1Rect">
            <a:avLst>
              <a:gd name="adj" fmla="val 16667"/>
            </a:avLst>
          </a:prstGeom>
          <a:solidFill>
            <a:srgbClr val="C9DAF8"/>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Times New Roman"/>
                <a:ea typeface="Times New Roman"/>
                <a:cs typeface="Times New Roman"/>
                <a:sym typeface="Times New Roman"/>
              </a:rPr>
              <a:t>Communication</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Times New Roman"/>
                <a:ea typeface="Times New Roman"/>
                <a:cs typeface="Times New Roman"/>
                <a:sym typeface="Times New Roman"/>
              </a:rPr>
              <a:t>Disruption-Tolerant Networking.</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69" name="Google Shape;169;p27"/>
          <p:cNvCxnSpPr/>
          <p:nvPr/>
        </p:nvCxnSpPr>
        <p:spPr>
          <a:xfrm>
            <a:off x="6613931" y="780306"/>
            <a:ext cx="2280600" cy="0"/>
          </a:xfrm>
          <a:prstGeom prst="straightConnector1">
            <a:avLst/>
          </a:prstGeom>
          <a:noFill/>
          <a:ln w="9525" cap="flat" cmpd="sng">
            <a:solidFill>
              <a:srgbClr val="666666"/>
            </a:solidFill>
            <a:prstDash val="solid"/>
            <a:round/>
            <a:headEnd type="none" w="sm" len="sm"/>
            <a:tailEnd type="none" w="sm" len="sm"/>
          </a:ln>
        </p:spPr>
      </p:cxnSp>
      <p:grpSp>
        <p:nvGrpSpPr>
          <p:cNvPr id="170" name="Google Shape;170;p27"/>
          <p:cNvGrpSpPr/>
          <p:nvPr/>
        </p:nvGrpSpPr>
        <p:grpSpPr>
          <a:xfrm>
            <a:off x="6667577" y="597704"/>
            <a:ext cx="2178253" cy="1146114"/>
            <a:chOff x="9147216" y="3516473"/>
            <a:chExt cx="2904338" cy="1528152"/>
          </a:xfrm>
        </p:grpSpPr>
        <p:pic>
          <p:nvPicPr>
            <p:cNvPr id="171" name="Google Shape;171;p27"/>
            <p:cNvPicPr preferRelativeResize="0"/>
            <p:nvPr/>
          </p:nvPicPr>
          <p:blipFill rotWithShape="1">
            <a:blip r:embed="rId7">
              <a:alphaModFix/>
            </a:blip>
            <a:srcRect/>
            <a:stretch/>
          </p:blipFill>
          <p:spPr>
            <a:xfrm rot="5400000">
              <a:off x="9553797" y="3642680"/>
              <a:ext cx="995364" cy="1808526"/>
            </a:xfrm>
            <a:prstGeom prst="rect">
              <a:avLst/>
            </a:prstGeom>
            <a:noFill/>
            <a:ln>
              <a:noFill/>
            </a:ln>
          </p:spPr>
        </p:pic>
        <p:pic>
          <p:nvPicPr>
            <p:cNvPr id="172" name="Google Shape;172;p27"/>
            <p:cNvPicPr preferRelativeResize="0"/>
            <p:nvPr/>
          </p:nvPicPr>
          <p:blipFill rotWithShape="1">
            <a:blip r:embed="rId8">
              <a:alphaModFix/>
            </a:blip>
            <a:srcRect/>
            <a:stretch/>
          </p:blipFill>
          <p:spPr>
            <a:xfrm>
              <a:off x="11001743" y="3516473"/>
              <a:ext cx="1049811" cy="1450594"/>
            </a:xfrm>
            <a:prstGeom prst="rect">
              <a:avLst/>
            </a:prstGeom>
            <a:noFill/>
            <a:ln>
              <a:noFill/>
            </a:ln>
          </p:spPr>
        </p:pic>
      </p:grpSp>
      <p:sp>
        <p:nvSpPr>
          <p:cNvPr id="173" name="Google Shape;173;p27"/>
          <p:cNvSpPr/>
          <p:nvPr/>
        </p:nvSpPr>
        <p:spPr>
          <a:xfrm>
            <a:off x="7138125" y="1693388"/>
            <a:ext cx="1924200" cy="1310850"/>
          </a:xfrm>
          <a:prstGeom prst="round1Rect">
            <a:avLst>
              <a:gd name="adj" fmla="val 16667"/>
            </a:avLst>
          </a:prstGeom>
          <a:solidFill>
            <a:srgbClr val="D9D2E9"/>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Times New Roman"/>
                <a:ea typeface="Times New Roman"/>
                <a:cs typeface="Times New Roman"/>
                <a:sym typeface="Times New Roman"/>
              </a:rPr>
              <a:t>Autonomy</a:t>
            </a:r>
            <a:endParaRPr sz="13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Times New Roman"/>
                <a:ea typeface="Times New Roman"/>
                <a:cs typeface="Times New Roman"/>
                <a:sym typeface="Times New Roman"/>
              </a:rPr>
              <a:t>Risk-aware belief space autonomy using feedback-based information roadmaps.</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74" name="Google Shape;174;p27"/>
          <p:cNvCxnSpPr/>
          <p:nvPr/>
        </p:nvCxnSpPr>
        <p:spPr>
          <a:xfrm>
            <a:off x="2481464" y="198244"/>
            <a:ext cx="0" cy="1475775"/>
          </a:xfrm>
          <a:prstGeom prst="straightConnector1">
            <a:avLst/>
          </a:prstGeom>
          <a:noFill/>
          <a:ln w="38100" cap="flat" cmpd="sng">
            <a:solidFill>
              <a:srgbClr val="FFFFFF"/>
            </a:solidFill>
            <a:prstDash val="lgDashDot"/>
            <a:round/>
            <a:headEnd type="none" w="sm" len="sm"/>
            <a:tailEnd type="none" w="sm" len="sm"/>
          </a:ln>
        </p:spPr>
      </p:cxnSp>
      <p:pic>
        <p:nvPicPr>
          <p:cNvPr id="175" name="Google Shape;175;p27"/>
          <p:cNvPicPr preferRelativeResize="0"/>
          <p:nvPr/>
        </p:nvPicPr>
        <p:blipFill rotWithShape="1">
          <a:blip r:embed="rId9">
            <a:alphaModFix/>
          </a:blip>
          <a:srcRect t="18995"/>
          <a:stretch/>
        </p:blipFill>
        <p:spPr>
          <a:xfrm>
            <a:off x="346509" y="3971350"/>
            <a:ext cx="896965" cy="940792"/>
          </a:xfrm>
          <a:prstGeom prst="rect">
            <a:avLst/>
          </a:prstGeom>
          <a:noFill/>
          <a:ln>
            <a:noFill/>
          </a:ln>
        </p:spPr>
      </p:pic>
      <p:pic>
        <p:nvPicPr>
          <p:cNvPr id="176" name="Google Shape;176;p27"/>
          <p:cNvPicPr preferRelativeResize="0"/>
          <p:nvPr/>
        </p:nvPicPr>
        <p:blipFill rotWithShape="1">
          <a:blip r:embed="rId10">
            <a:alphaModFix/>
          </a:blip>
          <a:srcRect/>
          <a:stretch/>
        </p:blipFill>
        <p:spPr>
          <a:xfrm>
            <a:off x="1293846" y="3974684"/>
            <a:ext cx="1427854" cy="1039982"/>
          </a:xfrm>
          <a:prstGeom prst="rect">
            <a:avLst/>
          </a:prstGeom>
          <a:noFill/>
          <a:ln>
            <a:noFill/>
          </a:ln>
        </p:spPr>
      </p:pic>
      <p:sp>
        <p:nvSpPr>
          <p:cNvPr id="177" name="Google Shape;177;p27"/>
          <p:cNvSpPr/>
          <p:nvPr/>
        </p:nvSpPr>
        <p:spPr>
          <a:xfrm>
            <a:off x="212663" y="4898569"/>
            <a:ext cx="8849663" cy="190350"/>
          </a:xfrm>
          <a:prstGeom prst="rect">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Times New Roman"/>
                <a:ea typeface="Times New Roman"/>
                <a:cs typeface="Times New Roman"/>
                <a:sym typeface="Times New Roman"/>
              </a:rPr>
              <a:t>Testing facility</a:t>
            </a:r>
            <a:r>
              <a:rPr lang="en" sz="800" b="0" i="0" u="none" strike="noStrike" cap="none">
                <a:solidFill>
                  <a:schemeClr val="dk1"/>
                </a:solidFill>
                <a:latin typeface="Times New Roman"/>
                <a:ea typeface="Times New Roman"/>
                <a:cs typeface="Times New Roman"/>
                <a:sym typeface="Times New Roman"/>
              </a:rPr>
              <a:t>: Caltech’s center for Autonomous Systems and Technologies (CAST), JPL’s large Mars Yard, Mueller Tunnel, Bronson/Pisgah/Big-Skylight caves, Galvez tunnel, and potentially abandoned LA railway tunnels. </a:t>
            </a:r>
            <a:endParaRPr sz="800" b="0" i="0" u="none" strike="noStrike" cap="none">
              <a:solidFill>
                <a:srgbClr val="000000"/>
              </a:solidFill>
              <a:latin typeface="Times New Roman"/>
              <a:ea typeface="Times New Roman"/>
              <a:cs typeface="Times New Roman"/>
              <a:sym typeface="Times New Roman"/>
            </a:endParaRPr>
          </a:p>
        </p:txBody>
      </p:sp>
      <p:sp>
        <p:nvSpPr>
          <p:cNvPr id="178" name="Google Shape;178;p27"/>
          <p:cNvSpPr txBox="1"/>
          <p:nvPr/>
        </p:nvSpPr>
        <p:spPr>
          <a:xfrm>
            <a:off x="263556" y="144757"/>
            <a:ext cx="2504602" cy="808425"/>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rgbClr val="FFFF00"/>
                </a:solidFill>
                <a:latin typeface="Times New Roman"/>
                <a:ea typeface="Times New Roman"/>
                <a:cs typeface="Times New Roman"/>
                <a:sym typeface="Times New Roman"/>
              </a:rPr>
              <a:t>CoSTAR-bots</a:t>
            </a:r>
            <a:endParaRPr sz="1500" b="1" i="0" u="none" strike="noStrike" cap="none">
              <a:solidFill>
                <a:srgbClr val="FFFF00"/>
              </a:solidFill>
              <a:latin typeface="Times New Roman"/>
              <a:ea typeface="Times New Roman"/>
              <a:cs typeface="Times New Roman"/>
              <a:sym typeface="Times New Roman"/>
            </a:endParaRPr>
          </a:p>
          <a:p>
            <a:pPr marL="342900" marR="0" lvl="0" indent="0" algn="l" rtl="0">
              <a:lnSpc>
                <a:spcPct val="115000"/>
              </a:lnSpc>
              <a:spcBef>
                <a:spcPts val="0"/>
              </a:spcBef>
              <a:spcAft>
                <a:spcPts val="0"/>
              </a:spcAft>
              <a:buClr>
                <a:srgbClr val="000000"/>
              </a:buClr>
              <a:buSzPts val="1500"/>
              <a:buFont typeface="Arial"/>
              <a:buNone/>
            </a:pPr>
            <a:r>
              <a:rPr lang="en" sz="1500" b="0" i="0" u="none" strike="noStrike" cap="none">
                <a:solidFill>
                  <a:srgbClr val="FFFF00"/>
                </a:solidFill>
                <a:latin typeface="Times New Roman"/>
                <a:ea typeface="Times New Roman"/>
                <a:cs typeface="Times New Roman"/>
                <a:sym typeface="Times New Roman"/>
              </a:rPr>
              <a:t>Co</a:t>
            </a:r>
            <a:r>
              <a:rPr lang="en" sz="1500" b="0" i="0" u="none" strike="noStrike" cap="none">
                <a:solidFill>
                  <a:srgbClr val="FFFFFF"/>
                </a:solidFill>
                <a:latin typeface="Times New Roman"/>
                <a:ea typeface="Times New Roman"/>
                <a:cs typeface="Times New Roman"/>
                <a:sym typeface="Times New Roman"/>
              </a:rPr>
              <a:t>llaborative </a:t>
            </a:r>
            <a:r>
              <a:rPr lang="en" sz="1500" b="0" i="0" u="none" strike="noStrike" cap="none">
                <a:solidFill>
                  <a:srgbClr val="FFFF00"/>
                </a:solidFill>
                <a:latin typeface="Times New Roman"/>
                <a:ea typeface="Times New Roman"/>
                <a:cs typeface="Times New Roman"/>
                <a:sym typeface="Times New Roman"/>
              </a:rPr>
              <a:t>S</a:t>
            </a:r>
            <a:r>
              <a:rPr lang="en" sz="1500" b="0" i="0" u="none" strike="noStrike" cap="none">
                <a:solidFill>
                  <a:srgbClr val="FFFFFF"/>
                </a:solidFill>
                <a:latin typeface="Times New Roman"/>
                <a:ea typeface="Times New Roman"/>
                <a:cs typeface="Times New Roman"/>
                <a:sym typeface="Times New Roman"/>
              </a:rPr>
              <a:t>ub</a:t>
            </a:r>
            <a:r>
              <a:rPr lang="en" sz="1500" b="0" i="0" u="none" strike="noStrike" cap="none">
                <a:solidFill>
                  <a:srgbClr val="FFFF00"/>
                </a:solidFill>
                <a:latin typeface="Times New Roman"/>
                <a:ea typeface="Times New Roman"/>
                <a:cs typeface="Times New Roman"/>
                <a:sym typeface="Times New Roman"/>
              </a:rPr>
              <a:t>T</a:t>
            </a:r>
            <a:r>
              <a:rPr lang="en" sz="1500" b="0" i="0" u="none" strike="noStrike" cap="none">
                <a:solidFill>
                  <a:srgbClr val="FFFFFF"/>
                </a:solidFill>
                <a:latin typeface="Times New Roman"/>
                <a:ea typeface="Times New Roman"/>
                <a:cs typeface="Times New Roman"/>
                <a:sym typeface="Times New Roman"/>
              </a:rPr>
              <a:t>erranean </a:t>
            </a:r>
            <a:endParaRPr sz="1100"/>
          </a:p>
          <a:p>
            <a:pPr marL="342900" marR="0" lvl="0" indent="0" algn="l" rtl="0">
              <a:lnSpc>
                <a:spcPct val="115000"/>
              </a:lnSpc>
              <a:spcBef>
                <a:spcPts val="0"/>
              </a:spcBef>
              <a:spcAft>
                <a:spcPts val="0"/>
              </a:spcAft>
              <a:buClr>
                <a:srgbClr val="000000"/>
              </a:buClr>
              <a:buSzPts val="1500"/>
              <a:buFont typeface="Arial"/>
              <a:buNone/>
            </a:pPr>
            <a:r>
              <a:rPr lang="en" sz="1500" b="0" i="0" u="none" strike="noStrike" cap="none">
                <a:solidFill>
                  <a:srgbClr val="FFFF00"/>
                </a:solidFill>
                <a:latin typeface="Times New Roman"/>
                <a:ea typeface="Times New Roman"/>
                <a:cs typeface="Times New Roman"/>
                <a:sym typeface="Times New Roman"/>
              </a:rPr>
              <a:t>A</a:t>
            </a:r>
            <a:r>
              <a:rPr lang="en" sz="1500" b="0" i="0" u="none" strike="noStrike" cap="none">
                <a:solidFill>
                  <a:srgbClr val="FFFFFF"/>
                </a:solidFill>
                <a:latin typeface="Times New Roman"/>
                <a:ea typeface="Times New Roman"/>
                <a:cs typeface="Times New Roman"/>
                <a:sym typeface="Times New Roman"/>
              </a:rPr>
              <a:t>utonomous </a:t>
            </a:r>
            <a:endParaRPr sz="1100"/>
          </a:p>
          <a:p>
            <a:pPr marL="342900" marR="0" lvl="0" indent="0" algn="l" rtl="0">
              <a:lnSpc>
                <a:spcPct val="115000"/>
              </a:lnSpc>
              <a:spcBef>
                <a:spcPts val="0"/>
              </a:spcBef>
              <a:spcAft>
                <a:spcPts val="0"/>
              </a:spcAft>
              <a:buClr>
                <a:srgbClr val="000000"/>
              </a:buClr>
              <a:buSzPts val="1500"/>
              <a:buFont typeface="Arial"/>
              <a:buNone/>
            </a:pPr>
            <a:r>
              <a:rPr lang="en" sz="1500" b="0" i="0" u="none" strike="noStrike" cap="none">
                <a:solidFill>
                  <a:srgbClr val="FFFF00"/>
                </a:solidFill>
                <a:latin typeface="Times New Roman"/>
                <a:ea typeface="Times New Roman"/>
                <a:cs typeface="Times New Roman"/>
                <a:sym typeface="Times New Roman"/>
              </a:rPr>
              <a:t>R</a:t>
            </a:r>
            <a:r>
              <a:rPr lang="en" sz="1500" b="0" i="0" u="none" strike="noStrike" cap="none">
                <a:solidFill>
                  <a:srgbClr val="FFFFFF"/>
                </a:solidFill>
                <a:latin typeface="Times New Roman"/>
                <a:ea typeface="Times New Roman"/>
                <a:cs typeface="Times New Roman"/>
                <a:sym typeface="Times New Roman"/>
              </a:rPr>
              <a:t>esilient ro</a:t>
            </a:r>
            <a:r>
              <a:rPr lang="en" sz="1500" b="0" i="0" u="none" strike="noStrike" cap="none">
                <a:solidFill>
                  <a:srgbClr val="FFFF00"/>
                </a:solidFill>
                <a:latin typeface="Times New Roman"/>
                <a:ea typeface="Times New Roman"/>
                <a:cs typeface="Times New Roman"/>
                <a:sym typeface="Times New Roman"/>
              </a:rPr>
              <a:t>bots</a:t>
            </a:r>
            <a:endParaRPr sz="1500" b="0" i="0" u="none" strike="noStrike" cap="none">
              <a:solidFill>
                <a:srgbClr val="FFFF00"/>
              </a:solidFill>
              <a:latin typeface="Times New Roman"/>
              <a:ea typeface="Times New Roman"/>
              <a:cs typeface="Times New Roman"/>
              <a:sym typeface="Times New Roman"/>
            </a:endParaRPr>
          </a:p>
        </p:txBody>
      </p:sp>
      <p:cxnSp>
        <p:nvCxnSpPr>
          <p:cNvPr id="179" name="Google Shape;179;p27"/>
          <p:cNvCxnSpPr/>
          <p:nvPr/>
        </p:nvCxnSpPr>
        <p:spPr>
          <a:xfrm>
            <a:off x="7141031" y="1880400"/>
            <a:ext cx="1915875" cy="0"/>
          </a:xfrm>
          <a:prstGeom prst="straightConnector1">
            <a:avLst/>
          </a:prstGeom>
          <a:noFill/>
          <a:ln w="9525" cap="flat" cmpd="sng">
            <a:solidFill>
              <a:srgbClr val="666666"/>
            </a:solidFill>
            <a:prstDash val="solid"/>
            <a:round/>
            <a:headEnd type="none" w="sm" len="sm"/>
            <a:tailEnd type="none" w="sm" len="sm"/>
          </a:ln>
        </p:spPr>
      </p:cxnSp>
      <p:pic>
        <p:nvPicPr>
          <p:cNvPr id="180" name="Google Shape;180;p27"/>
          <p:cNvPicPr preferRelativeResize="0"/>
          <p:nvPr/>
        </p:nvPicPr>
        <p:blipFill rotWithShape="1">
          <a:blip r:embed="rId11">
            <a:alphaModFix/>
          </a:blip>
          <a:srcRect b="14080"/>
          <a:stretch/>
        </p:blipFill>
        <p:spPr>
          <a:xfrm>
            <a:off x="7188994" y="2155894"/>
            <a:ext cx="1799681" cy="737953"/>
          </a:xfrm>
          <a:prstGeom prst="rect">
            <a:avLst/>
          </a:prstGeom>
          <a:noFill/>
          <a:ln>
            <a:noFill/>
          </a:ln>
        </p:spPr>
      </p:pic>
      <p:sp>
        <p:nvSpPr>
          <p:cNvPr id="181" name="Google Shape;181;p27"/>
          <p:cNvSpPr/>
          <p:nvPr/>
        </p:nvSpPr>
        <p:spPr>
          <a:xfrm>
            <a:off x="7205494" y="2900813"/>
            <a:ext cx="1856700" cy="1974600"/>
          </a:xfrm>
          <a:prstGeom prst="round1Rect">
            <a:avLst>
              <a:gd name="adj" fmla="val 16667"/>
            </a:avLst>
          </a:prstGeom>
          <a:solidFill>
            <a:srgbClr val="EAD1DC"/>
          </a:solidFill>
          <a:ln w="9525" cap="flat" cmpd="sng">
            <a:solidFill>
              <a:schemeClr val="dk2"/>
            </a:solidFill>
            <a:prstDash val="solid"/>
            <a:round/>
            <a:headEnd type="none" w="sm" len="sm"/>
            <a:tailEnd type="none" w="sm" len="sm"/>
          </a:ln>
          <a:effectLst>
            <a:outerShdw blurRad="57150" dist="57150" dir="1980000" algn="bl" rotWithShape="0">
              <a:srgbClr val="000000">
                <a:alpha val="4980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Times New Roman"/>
                <a:ea typeface="Times New Roman"/>
                <a:cs typeface="Times New Roman"/>
                <a:sym typeface="Times New Roman"/>
              </a:rPr>
              <a:t>Mapping</a:t>
            </a:r>
            <a:endParaRPr sz="13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Times New Roman"/>
                <a:ea typeface="Times New Roman"/>
                <a:cs typeface="Times New Roman"/>
                <a:sym typeface="Times New Roman"/>
              </a:rPr>
              <a:t>High-resolution and consistent representation using Confidence-rich grid mapping.</a:t>
            </a: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cxnSp>
        <p:nvCxnSpPr>
          <p:cNvPr id="182" name="Google Shape;182;p27"/>
          <p:cNvCxnSpPr/>
          <p:nvPr/>
        </p:nvCxnSpPr>
        <p:spPr>
          <a:xfrm>
            <a:off x="7198679" y="3103556"/>
            <a:ext cx="1855800" cy="0"/>
          </a:xfrm>
          <a:prstGeom prst="straightConnector1">
            <a:avLst/>
          </a:prstGeom>
          <a:noFill/>
          <a:ln w="9525" cap="flat" cmpd="sng">
            <a:solidFill>
              <a:srgbClr val="666666"/>
            </a:solidFill>
            <a:prstDash val="solid"/>
            <a:round/>
            <a:headEnd type="none" w="sm" len="sm"/>
            <a:tailEnd type="none" w="sm" len="sm"/>
          </a:ln>
        </p:spPr>
      </p:cxnSp>
      <p:grpSp>
        <p:nvGrpSpPr>
          <p:cNvPr id="183" name="Google Shape;183;p27"/>
          <p:cNvGrpSpPr/>
          <p:nvPr/>
        </p:nvGrpSpPr>
        <p:grpSpPr>
          <a:xfrm>
            <a:off x="7223344" y="3495375"/>
            <a:ext cx="1799663" cy="1192747"/>
            <a:chOff x="317372" y="5544120"/>
            <a:chExt cx="2758739" cy="2584641"/>
          </a:xfrm>
        </p:grpSpPr>
        <p:pic>
          <p:nvPicPr>
            <p:cNvPr id="184" name="Google Shape;184;p27"/>
            <p:cNvPicPr preferRelativeResize="0"/>
            <p:nvPr/>
          </p:nvPicPr>
          <p:blipFill rotWithShape="1">
            <a:blip r:embed="rId12">
              <a:alphaModFix/>
            </a:blip>
            <a:srcRect b="47714"/>
            <a:stretch/>
          </p:blipFill>
          <p:spPr>
            <a:xfrm>
              <a:off x="317372" y="5544120"/>
              <a:ext cx="2758739" cy="1145418"/>
            </a:xfrm>
            <a:prstGeom prst="rect">
              <a:avLst/>
            </a:prstGeom>
            <a:noFill/>
            <a:ln>
              <a:noFill/>
            </a:ln>
          </p:spPr>
        </p:pic>
        <p:pic>
          <p:nvPicPr>
            <p:cNvPr id="185" name="Google Shape;185;p27"/>
            <p:cNvPicPr preferRelativeResize="0"/>
            <p:nvPr/>
          </p:nvPicPr>
          <p:blipFill rotWithShape="1">
            <a:blip r:embed="rId13">
              <a:alphaModFix/>
            </a:blip>
            <a:srcRect l="30912" r="44550"/>
            <a:stretch/>
          </p:blipFill>
          <p:spPr>
            <a:xfrm>
              <a:off x="423598" y="7061062"/>
              <a:ext cx="1556729" cy="1067699"/>
            </a:xfrm>
            <a:prstGeom prst="rect">
              <a:avLst/>
            </a:prstGeom>
            <a:noFill/>
            <a:ln>
              <a:noFill/>
            </a:ln>
          </p:spPr>
        </p:pic>
      </p:grpSp>
      <p:grpSp>
        <p:nvGrpSpPr>
          <p:cNvPr id="186" name="Google Shape;186;p27"/>
          <p:cNvGrpSpPr/>
          <p:nvPr/>
        </p:nvGrpSpPr>
        <p:grpSpPr>
          <a:xfrm>
            <a:off x="8259755" y="4093442"/>
            <a:ext cx="669136" cy="686738"/>
            <a:chOff x="906428" y="880162"/>
            <a:chExt cx="4992624" cy="4284746"/>
          </a:xfrm>
        </p:grpSpPr>
        <p:pic>
          <p:nvPicPr>
            <p:cNvPr id="187" name="Google Shape;187;p27"/>
            <p:cNvPicPr preferRelativeResize="0"/>
            <p:nvPr/>
          </p:nvPicPr>
          <p:blipFill rotWithShape="1">
            <a:blip r:embed="rId14">
              <a:alphaModFix/>
            </a:blip>
            <a:srcRect/>
            <a:stretch/>
          </p:blipFill>
          <p:spPr>
            <a:xfrm>
              <a:off x="906428" y="880162"/>
              <a:ext cx="4992624" cy="3895344"/>
            </a:xfrm>
            <a:prstGeom prst="rect">
              <a:avLst/>
            </a:prstGeom>
            <a:noFill/>
            <a:ln>
              <a:noFill/>
            </a:ln>
          </p:spPr>
        </p:pic>
        <p:grpSp>
          <p:nvGrpSpPr>
            <p:cNvPr id="188" name="Google Shape;188;p27"/>
            <p:cNvGrpSpPr/>
            <p:nvPr/>
          </p:nvGrpSpPr>
          <p:grpSpPr>
            <a:xfrm>
              <a:off x="3088120" y="2573947"/>
              <a:ext cx="2793995" cy="2590961"/>
              <a:chOff x="711410" y="1785771"/>
              <a:chExt cx="2574162" cy="2557711"/>
            </a:xfrm>
          </p:grpSpPr>
          <p:sp>
            <p:nvSpPr>
              <p:cNvPr id="189" name="Google Shape;189;p27"/>
              <p:cNvSpPr/>
              <p:nvPr/>
            </p:nvSpPr>
            <p:spPr>
              <a:xfrm>
                <a:off x="711410" y="2397382"/>
                <a:ext cx="2205900" cy="1946100"/>
              </a:xfrm>
              <a:prstGeom prst="rect">
                <a:avLst/>
              </a:prstGeom>
              <a:solidFill>
                <a:schemeClr val="lt1"/>
              </a:solidFill>
              <a:ln w="12700" cap="flat" cmpd="sng">
                <a:solidFill>
                  <a:srgbClr val="31538F"/>
                </a:solidFill>
                <a:prstDash val="solid"/>
                <a:miter lim="800000"/>
                <a:headEnd type="none" w="sm" len="sm"/>
                <a:tailEnd type="none" w="sm" len="sm"/>
              </a:ln>
              <a:effectLst>
                <a:outerShdw blurRad="76200" sy="23000" kx="-1200090" algn="b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0" name="Google Shape;190;p27"/>
              <p:cNvSpPr/>
              <p:nvPr/>
            </p:nvSpPr>
            <p:spPr>
              <a:xfrm>
                <a:off x="896665" y="341913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1" name="Google Shape;191;p27"/>
              <p:cNvSpPr/>
              <p:nvPr/>
            </p:nvSpPr>
            <p:spPr>
              <a:xfrm>
                <a:off x="1444478" y="341913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2" name="Google Shape;192;p27"/>
              <p:cNvSpPr/>
              <p:nvPr/>
            </p:nvSpPr>
            <p:spPr>
              <a:xfrm>
                <a:off x="1444478" y="2866292"/>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3" name="Google Shape;193;p27"/>
              <p:cNvSpPr/>
              <p:nvPr/>
            </p:nvSpPr>
            <p:spPr>
              <a:xfrm>
                <a:off x="896693" y="2866292"/>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4" name="Google Shape;194;p27"/>
              <p:cNvSpPr/>
              <p:nvPr/>
            </p:nvSpPr>
            <p:spPr>
              <a:xfrm>
                <a:off x="2001559" y="341913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5" name="Google Shape;195;p27"/>
              <p:cNvSpPr/>
              <p:nvPr/>
            </p:nvSpPr>
            <p:spPr>
              <a:xfrm>
                <a:off x="2549372" y="341913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6" name="Google Shape;196;p27"/>
              <p:cNvSpPr/>
              <p:nvPr/>
            </p:nvSpPr>
            <p:spPr>
              <a:xfrm>
                <a:off x="2549372" y="2866292"/>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7" name="Google Shape;197;p27"/>
              <p:cNvSpPr/>
              <p:nvPr/>
            </p:nvSpPr>
            <p:spPr>
              <a:xfrm>
                <a:off x="2007038" y="2866292"/>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8" name="Google Shape;198;p27"/>
              <p:cNvSpPr/>
              <p:nvPr/>
            </p:nvSpPr>
            <p:spPr>
              <a:xfrm>
                <a:off x="896665" y="231848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9" name="Google Shape;199;p27"/>
              <p:cNvSpPr/>
              <p:nvPr/>
            </p:nvSpPr>
            <p:spPr>
              <a:xfrm>
                <a:off x="1444478" y="231848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0" name="Google Shape;200;p27"/>
              <p:cNvSpPr/>
              <p:nvPr/>
            </p:nvSpPr>
            <p:spPr>
              <a:xfrm>
                <a:off x="1444478" y="1785771"/>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1" name="Google Shape;201;p27"/>
              <p:cNvSpPr/>
              <p:nvPr/>
            </p:nvSpPr>
            <p:spPr>
              <a:xfrm>
                <a:off x="896693" y="1785771"/>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2" name="Google Shape;202;p27"/>
              <p:cNvSpPr/>
              <p:nvPr/>
            </p:nvSpPr>
            <p:spPr>
              <a:xfrm>
                <a:off x="2001559" y="231848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 name="Google Shape;203;p27"/>
              <p:cNvSpPr/>
              <p:nvPr/>
            </p:nvSpPr>
            <p:spPr>
              <a:xfrm>
                <a:off x="2549372" y="1789425"/>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 name="Google Shape;204;p27"/>
              <p:cNvSpPr/>
              <p:nvPr/>
            </p:nvSpPr>
            <p:spPr>
              <a:xfrm>
                <a:off x="2007038" y="1785771"/>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5" name="Google Shape;205;p27"/>
              <p:cNvSpPr/>
              <p:nvPr/>
            </p:nvSpPr>
            <p:spPr>
              <a:xfrm>
                <a:off x="2549372" y="231848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6" name="Google Shape;206;p27"/>
              <p:cNvSpPr/>
              <p:nvPr/>
            </p:nvSpPr>
            <p:spPr>
              <a:xfrm>
                <a:off x="711410" y="360719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7" name="Google Shape;207;p27"/>
              <p:cNvSpPr/>
              <p:nvPr/>
            </p:nvSpPr>
            <p:spPr>
              <a:xfrm>
                <a:off x="1259222" y="360719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8" name="Google Shape;208;p27"/>
              <p:cNvSpPr/>
              <p:nvPr/>
            </p:nvSpPr>
            <p:spPr>
              <a:xfrm>
                <a:off x="1259222" y="3054343"/>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9" name="Google Shape;209;p27"/>
              <p:cNvPicPr preferRelativeResize="0"/>
              <p:nvPr/>
            </p:nvPicPr>
            <p:blipFill rotWithShape="1">
              <a:blip r:embed="rId15">
                <a:alphaModFix/>
              </a:blip>
              <a:srcRect/>
              <a:stretch/>
            </p:blipFill>
            <p:spPr>
              <a:xfrm>
                <a:off x="1367338" y="3844476"/>
                <a:ext cx="573172" cy="382480"/>
              </a:xfrm>
              <a:prstGeom prst="rect">
                <a:avLst/>
              </a:prstGeom>
              <a:noFill/>
              <a:ln>
                <a:noFill/>
              </a:ln>
            </p:spPr>
          </p:pic>
          <p:grpSp>
            <p:nvGrpSpPr>
              <p:cNvPr id="210" name="Google Shape;210;p27"/>
              <p:cNvGrpSpPr/>
              <p:nvPr/>
            </p:nvGrpSpPr>
            <p:grpSpPr>
              <a:xfrm>
                <a:off x="948723" y="2064860"/>
                <a:ext cx="2222547" cy="382466"/>
                <a:chOff x="3766675" y="1907084"/>
                <a:chExt cx="1941937" cy="334177"/>
              </a:xfrm>
            </p:grpSpPr>
            <p:pic>
              <p:nvPicPr>
                <p:cNvPr id="211" name="Google Shape;211;p27"/>
                <p:cNvPicPr preferRelativeResize="0"/>
                <p:nvPr/>
              </p:nvPicPr>
              <p:blipFill rotWithShape="1">
                <a:blip r:embed="rId15">
                  <a:alphaModFix/>
                </a:blip>
                <a:srcRect/>
                <a:stretch/>
              </p:blipFill>
              <p:spPr>
                <a:xfrm>
                  <a:off x="4733572" y="1907084"/>
                  <a:ext cx="500787" cy="334176"/>
                </a:xfrm>
                <a:prstGeom prst="rect">
                  <a:avLst/>
                </a:prstGeom>
                <a:noFill/>
                <a:ln>
                  <a:noFill/>
                </a:ln>
              </p:spPr>
            </p:pic>
            <p:pic>
              <p:nvPicPr>
                <p:cNvPr id="212" name="Google Shape;212;p27"/>
                <p:cNvPicPr preferRelativeResize="0"/>
                <p:nvPr/>
              </p:nvPicPr>
              <p:blipFill rotWithShape="1">
                <a:blip r:embed="rId16">
                  <a:alphaModFix/>
                </a:blip>
                <a:srcRect/>
                <a:stretch/>
              </p:blipFill>
              <p:spPr>
                <a:xfrm>
                  <a:off x="3766675" y="2079587"/>
                  <a:ext cx="500787" cy="161674"/>
                </a:xfrm>
                <a:prstGeom prst="rect">
                  <a:avLst/>
                </a:prstGeom>
                <a:noFill/>
                <a:ln>
                  <a:noFill/>
                </a:ln>
              </p:spPr>
            </p:pic>
            <p:pic>
              <p:nvPicPr>
                <p:cNvPr id="213" name="Google Shape;213;p27"/>
                <p:cNvPicPr preferRelativeResize="0"/>
                <p:nvPr/>
              </p:nvPicPr>
              <p:blipFill rotWithShape="1">
                <a:blip r:embed="rId17">
                  <a:alphaModFix/>
                </a:blip>
                <a:srcRect/>
                <a:stretch/>
              </p:blipFill>
              <p:spPr>
                <a:xfrm>
                  <a:off x="4238527" y="1951309"/>
                  <a:ext cx="500788" cy="289952"/>
                </a:xfrm>
                <a:prstGeom prst="rect">
                  <a:avLst/>
                </a:prstGeom>
                <a:noFill/>
                <a:ln>
                  <a:noFill/>
                </a:ln>
              </p:spPr>
            </p:pic>
            <p:pic>
              <p:nvPicPr>
                <p:cNvPr id="214" name="Google Shape;214;p27"/>
                <p:cNvPicPr preferRelativeResize="0"/>
                <p:nvPr/>
              </p:nvPicPr>
              <p:blipFill rotWithShape="1">
                <a:blip r:embed="rId18">
                  <a:alphaModFix/>
                </a:blip>
                <a:srcRect/>
                <a:stretch/>
              </p:blipFill>
              <p:spPr>
                <a:xfrm>
                  <a:off x="5207826" y="1988441"/>
                  <a:ext cx="500786" cy="252820"/>
                </a:xfrm>
                <a:prstGeom prst="rect">
                  <a:avLst/>
                </a:prstGeom>
                <a:noFill/>
                <a:ln>
                  <a:noFill/>
                </a:ln>
              </p:spPr>
            </p:pic>
          </p:grpSp>
          <p:sp>
            <p:nvSpPr>
              <p:cNvPr id="215" name="Google Shape;215;p27"/>
              <p:cNvSpPr/>
              <p:nvPr/>
            </p:nvSpPr>
            <p:spPr>
              <a:xfrm>
                <a:off x="711438" y="3054343"/>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6" name="Google Shape;216;p27"/>
              <p:cNvPicPr preferRelativeResize="0"/>
              <p:nvPr/>
            </p:nvPicPr>
            <p:blipFill rotWithShape="1">
              <a:blip r:embed="rId15">
                <a:alphaModFix/>
              </a:blip>
              <a:srcRect/>
              <a:stretch/>
            </p:blipFill>
            <p:spPr>
              <a:xfrm>
                <a:off x="827282" y="3305631"/>
                <a:ext cx="573172" cy="382480"/>
              </a:xfrm>
              <a:prstGeom prst="rect">
                <a:avLst/>
              </a:prstGeom>
              <a:noFill/>
              <a:ln>
                <a:noFill/>
              </a:ln>
            </p:spPr>
          </p:pic>
          <p:sp>
            <p:nvSpPr>
              <p:cNvPr id="217" name="Google Shape;217;p27"/>
              <p:cNvSpPr/>
              <p:nvPr/>
            </p:nvSpPr>
            <p:spPr>
              <a:xfrm>
                <a:off x="1816304" y="360719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8" name="Google Shape;218;p27"/>
              <p:cNvSpPr/>
              <p:nvPr/>
            </p:nvSpPr>
            <p:spPr>
              <a:xfrm>
                <a:off x="2364117" y="3607190"/>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9" name="Google Shape;219;p27"/>
              <p:cNvPicPr preferRelativeResize="0"/>
              <p:nvPr/>
            </p:nvPicPr>
            <p:blipFill rotWithShape="1">
              <a:blip r:embed="rId17">
                <a:alphaModFix/>
              </a:blip>
              <a:srcRect/>
              <a:stretch/>
            </p:blipFill>
            <p:spPr>
              <a:xfrm>
                <a:off x="1367338" y="3356249"/>
                <a:ext cx="573173" cy="331863"/>
              </a:xfrm>
              <a:prstGeom prst="rect">
                <a:avLst/>
              </a:prstGeom>
              <a:noFill/>
              <a:ln>
                <a:noFill/>
              </a:ln>
            </p:spPr>
          </p:pic>
          <p:sp>
            <p:nvSpPr>
              <p:cNvPr id="220" name="Google Shape;220;p27"/>
              <p:cNvSpPr/>
              <p:nvPr/>
            </p:nvSpPr>
            <p:spPr>
              <a:xfrm>
                <a:off x="2364117" y="3054343"/>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1" name="Google Shape;221;p27"/>
              <p:cNvSpPr/>
              <p:nvPr/>
            </p:nvSpPr>
            <p:spPr>
              <a:xfrm>
                <a:off x="1813331" y="3057928"/>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2" name="Google Shape;222;p27"/>
              <p:cNvSpPr/>
              <p:nvPr/>
            </p:nvSpPr>
            <p:spPr>
              <a:xfrm>
                <a:off x="711410" y="2506531"/>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3" name="Google Shape;223;p27"/>
              <p:cNvPicPr preferRelativeResize="0"/>
              <p:nvPr/>
            </p:nvPicPr>
            <p:blipFill rotWithShape="1">
              <a:blip r:embed="rId19">
                <a:alphaModFix/>
              </a:blip>
              <a:srcRect/>
              <a:stretch/>
            </p:blipFill>
            <p:spPr>
              <a:xfrm>
                <a:off x="830706" y="2882904"/>
                <a:ext cx="586073" cy="257003"/>
              </a:xfrm>
              <a:prstGeom prst="rect">
                <a:avLst/>
              </a:prstGeom>
              <a:noFill/>
              <a:ln>
                <a:noFill/>
              </a:ln>
            </p:spPr>
          </p:pic>
          <p:sp>
            <p:nvSpPr>
              <p:cNvPr id="224" name="Google Shape;224;p27"/>
              <p:cNvSpPr/>
              <p:nvPr/>
            </p:nvSpPr>
            <p:spPr>
              <a:xfrm>
                <a:off x="1264221" y="251152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5" name="Google Shape;225;p27"/>
              <p:cNvPicPr preferRelativeResize="0"/>
              <p:nvPr/>
            </p:nvPicPr>
            <p:blipFill rotWithShape="1">
              <a:blip r:embed="rId20">
                <a:alphaModFix/>
              </a:blip>
              <a:srcRect/>
              <a:stretch/>
            </p:blipFill>
            <p:spPr>
              <a:xfrm>
                <a:off x="827282" y="4052561"/>
                <a:ext cx="573171" cy="174396"/>
              </a:xfrm>
              <a:prstGeom prst="rect">
                <a:avLst/>
              </a:prstGeom>
              <a:noFill/>
              <a:ln>
                <a:noFill/>
              </a:ln>
            </p:spPr>
          </p:pic>
          <p:pic>
            <p:nvPicPr>
              <p:cNvPr id="226" name="Google Shape;226;p27"/>
              <p:cNvPicPr preferRelativeResize="0"/>
              <p:nvPr/>
            </p:nvPicPr>
            <p:blipFill rotWithShape="1">
              <a:blip r:embed="rId21">
                <a:alphaModFix/>
              </a:blip>
              <a:srcRect/>
              <a:stretch/>
            </p:blipFill>
            <p:spPr>
              <a:xfrm>
                <a:off x="1375592" y="2951483"/>
                <a:ext cx="558795" cy="188426"/>
              </a:xfrm>
              <a:prstGeom prst="rect">
                <a:avLst/>
              </a:prstGeom>
              <a:noFill/>
              <a:ln>
                <a:noFill/>
              </a:ln>
            </p:spPr>
          </p:pic>
          <p:sp>
            <p:nvSpPr>
              <p:cNvPr id="227" name="Google Shape;227;p27"/>
              <p:cNvSpPr/>
              <p:nvPr/>
            </p:nvSpPr>
            <p:spPr>
              <a:xfrm>
                <a:off x="1259222" y="1964586"/>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8" name="Google Shape;228;p27"/>
              <p:cNvSpPr/>
              <p:nvPr/>
            </p:nvSpPr>
            <p:spPr>
              <a:xfrm>
                <a:off x="711438" y="1964586"/>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9" name="Google Shape;229;p27"/>
              <p:cNvSpPr/>
              <p:nvPr/>
            </p:nvSpPr>
            <p:spPr>
              <a:xfrm>
                <a:off x="1821784" y="1964586"/>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0" name="Google Shape;230;p27"/>
              <p:cNvSpPr/>
              <p:nvPr/>
            </p:nvSpPr>
            <p:spPr>
              <a:xfrm>
                <a:off x="1821087" y="2514029"/>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1" name="Google Shape;231;p27"/>
              <p:cNvPicPr preferRelativeResize="0"/>
              <p:nvPr/>
            </p:nvPicPr>
            <p:blipFill rotWithShape="1">
              <a:blip r:embed="rId22">
                <a:alphaModFix/>
              </a:blip>
              <a:srcRect/>
              <a:stretch/>
            </p:blipFill>
            <p:spPr>
              <a:xfrm>
                <a:off x="1908377" y="2792334"/>
                <a:ext cx="573172" cy="345557"/>
              </a:xfrm>
              <a:prstGeom prst="rect">
                <a:avLst/>
              </a:prstGeom>
              <a:noFill/>
              <a:ln>
                <a:noFill/>
              </a:ln>
            </p:spPr>
          </p:pic>
          <p:pic>
            <p:nvPicPr>
              <p:cNvPr id="232" name="Google Shape;232;p27"/>
              <p:cNvPicPr preferRelativeResize="0"/>
              <p:nvPr/>
            </p:nvPicPr>
            <p:blipFill rotWithShape="1">
              <a:blip r:embed="rId23">
                <a:alphaModFix/>
              </a:blip>
              <a:srcRect/>
              <a:stretch/>
            </p:blipFill>
            <p:spPr>
              <a:xfrm>
                <a:off x="1908377" y="2397382"/>
                <a:ext cx="573175" cy="215113"/>
              </a:xfrm>
              <a:prstGeom prst="rect">
                <a:avLst/>
              </a:prstGeom>
              <a:noFill/>
              <a:ln>
                <a:noFill/>
              </a:ln>
            </p:spPr>
          </p:pic>
          <p:sp>
            <p:nvSpPr>
              <p:cNvPr id="233" name="Google Shape;233;p27"/>
              <p:cNvSpPr/>
              <p:nvPr/>
            </p:nvSpPr>
            <p:spPr>
              <a:xfrm>
                <a:off x="2364117" y="2516528"/>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4" name="Google Shape;234;p27"/>
              <p:cNvSpPr/>
              <p:nvPr/>
            </p:nvSpPr>
            <p:spPr>
              <a:xfrm>
                <a:off x="2364117" y="1964586"/>
                <a:ext cx="736200" cy="736200"/>
              </a:xfrm>
              <a:prstGeom prst="cube">
                <a:avLst>
                  <a:gd name="adj" fmla="val 25000"/>
                </a:avLst>
              </a:prstGeom>
              <a:solidFill>
                <a:schemeClr val="accent3">
                  <a:alpha val="62745"/>
                </a:schemeClr>
              </a:solidFill>
              <a:ln w="12700" cap="flat" cmpd="sng">
                <a:solidFill>
                  <a:srgbClr val="78787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5" name="Google Shape;235;p27"/>
              <p:cNvPicPr preferRelativeResize="0"/>
              <p:nvPr/>
            </p:nvPicPr>
            <p:blipFill rotWithShape="1">
              <a:blip r:embed="rId24">
                <a:alphaModFix/>
              </a:blip>
              <a:srcRect/>
              <a:stretch/>
            </p:blipFill>
            <p:spPr>
              <a:xfrm>
                <a:off x="2482197" y="2962804"/>
                <a:ext cx="573175" cy="180589"/>
              </a:xfrm>
              <a:prstGeom prst="rect">
                <a:avLst/>
              </a:prstGeom>
              <a:noFill/>
              <a:ln>
                <a:noFill/>
              </a:ln>
            </p:spPr>
          </p:pic>
          <p:pic>
            <p:nvPicPr>
              <p:cNvPr id="236" name="Google Shape;236;p27"/>
              <p:cNvPicPr preferRelativeResize="0"/>
              <p:nvPr/>
            </p:nvPicPr>
            <p:blipFill rotWithShape="1">
              <a:blip r:embed="rId18">
                <a:alphaModFix/>
              </a:blip>
              <a:srcRect/>
              <a:stretch/>
            </p:blipFill>
            <p:spPr>
              <a:xfrm>
                <a:off x="2476745" y="3398748"/>
                <a:ext cx="573173" cy="289364"/>
              </a:xfrm>
              <a:prstGeom prst="rect">
                <a:avLst/>
              </a:prstGeom>
              <a:noFill/>
              <a:ln>
                <a:noFill/>
              </a:ln>
            </p:spPr>
          </p:pic>
          <p:pic>
            <p:nvPicPr>
              <p:cNvPr id="237" name="Google Shape;237;p27"/>
              <p:cNvPicPr preferRelativeResize="0"/>
              <p:nvPr/>
            </p:nvPicPr>
            <p:blipFill rotWithShape="1">
              <a:blip r:embed="rId15">
                <a:alphaModFix/>
              </a:blip>
              <a:srcRect/>
              <a:stretch/>
            </p:blipFill>
            <p:spPr>
              <a:xfrm>
                <a:off x="1933939" y="3305631"/>
                <a:ext cx="573172" cy="382480"/>
              </a:xfrm>
              <a:prstGeom prst="rect">
                <a:avLst/>
              </a:prstGeom>
              <a:noFill/>
              <a:ln>
                <a:noFill/>
              </a:ln>
            </p:spPr>
          </p:pic>
          <p:pic>
            <p:nvPicPr>
              <p:cNvPr id="238" name="Google Shape;238;p27"/>
              <p:cNvPicPr preferRelativeResize="0"/>
              <p:nvPr/>
            </p:nvPicPr>
            <p:blipFill rotWithShape="1">
              <a:blip r:embed="rId20">
                <a:alphaModFix/>
              </a:blip>
              <a:srcRect/>
              <a:stretch/>
            </p:blipFill>
            <p:spPr>
              <a:xfrm>
                <a:off x="2476745" y="4052561"/>
                <a:ext cx="573171" cy="174396"/>
              </a:xfrm>
              <a:prstGeom prst="rect">
                <a:avLst/>
              </a:prstGeom>
              <a:noFill/>
              <a:ln>
                <a:noFill/>
              </a:ln>
            </p:spPr>
          </p:pic>
          <p:pic>
            <p:nvPicPr>
              <p:cNvPr id="239" name="Google Shape;239;p27"/>
              <p:cNvPicPr preferRelativeResize="0"/>
              <p:nvPr/>
            </p:nvPicPr>
            <p:blipFill rotWithShape="1">
              <a:blip r:embed="rId25">
                <a:alphaModFix/>
              </a:blip>
              <a:srcRect/>
              <a:stretch/>
            </p:blipFill>
            <p:spPr>
              <a:xfrm>
                <a:off x="1933939" y="4012234"/>
                <a:ext cx="573175" cy="214722"/>
              </a:xfrm>
              <a:prstGeom prst="rect">
                <a:avLst/>
              </a:prstGeom>
              <a:noFill/>
              <a:ln>
                <a:noFill/>
              </a:ln>
            </p:spPr>
          </p:pic>
          <p:pic>
            <p:nvPicPr>
              <p:cNvPr id="240" name="Google Shape;240;p27"/>
              <p:cNvPicPr preferRelativeResize="0"/>
              <p:nvPr/>
            </p:nvPicPr>
            <p:blipFill rotWithShape="1">
              <a:blip r:embed="rId26">
                <a:alphaModFix/>
              </a:blip>
              <a:srcRect/>
              <a:stretch/>
            </p:blipFill>
            <p:spPr>
              <a:xfrm>
                <a:off x="801719" y="2255590"/>
                <a:ext cx="573172" cy="356906"/>
              </a:xfrm>
              <a:prstGeom prst="rect">
                <a:avLst/>
              </a:prstGeom>
              <a:noFill/>
              <a:ln>
                <a:noFill/>
              </a:ln>
            </p:spPr>
          </p:pic>
          <p:pic>
            <p:nvPicPr>
              <p:cNvPr id="241" name="Google Shape;241;p27"/>
              <p:cNvPicPr preferRelativeResize="0"/>
              <p:nvPr/>
            </p:nvPicPr>
            <p:blipFill rotWithShape="1">
              <a:blip r:embed="rId27">
                <a:alphaModFix/>
              </a:blip>
              <a:srcRect/>
              <a:stretch/>
            </p:blipFill>
            <p:spPr>
              <a:xfrm>
                <a:off x="1341775" y="2460658"/>
                <a:ext cx="573175" cy="151837"/>
              </a:xfrm>
              <a:prstGeom prst="rect">
                <a:avLst/>
              </a:prstGeom>
              <a:noFill/>
              <a:ln>
                <a:noFill/>
              </a:ln>
            </p:spPr>
          </p:pic>
          <p:pic>
            <p:nvPicPr>
              <p:cNvPr id="242" name="Google Shape;242;p27"/>
              <p:cNvPicPr preferRelativeResize="0"/>
              <p:nvPr/>
            </p:nvPicPr>
            <p:blipFill rotWithShape="1">
              <a:blip r:embed="rId18">
                <a:alphaModFix/>
              </a:blip>
              <a:srcRect/>
              <a:stretch/>
            </p:blipFill>
            <p:spPr>
              <a:xfrm>
                <a:off x="2451181" y="2323132"/>
                <a:ext cx="573173" cy="289364"/>
              </a:xfrm>
              <a:prstGeom prst="rect">
                <a:avLst/>
              </a:prstGeom>
              <a:noFill/>
              <a:ln>
                <a:noFill/>
              </a:ln>
            </p:spPr>
          </p:pic>
        </p:grpSp>
      </p:grpSp>
      <p:pic>
        <p:nvPicPr>
          <p:cNvPr id="243" name="Google Shape;243;p27"/>
          <p:cNvPicPr preferRelativeResize="0"/>
          <p:nvPr/>
        </p:nvPicPr>
        <p:blipFill rotWithShape="1">
          <a:blip r:embed="rId28">
            <a:alphaModFix/>
          </a:blip>
          <a:srcRect/>
          <a:stretch/>
        </p:blipFill>
        <p:spPr>
          <a:xfrm>
            <a:off x="189396" y="1719035"/>
            <a:ext cx="6843952" cy="213207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62181"/>
            <a:ext cx="5915025" cy="487871"/>
          </a:xfrm>
        </p:spPr>
        <p:txBody>
          <a:bodyPr>
            <a:noAutofit/>
          </a:bodyPr>
          <a:lstStyle/>
          <a:p>
            <a:pPr algn="l"/>
            <a:r>
              <a:rPr lang="en-US" sz="3200" dirty="0" smtClean="0"/>
              <a:t>Timeline</a:t>
            </a:r>
            <a:endParaRPr lang="en-US" sz="3200" dirty="0"/>
          </a:p>
        </p:txBody>
      </p:sp>
      <p:pic>
        <p:nvPicPr>
          <p:cNvPr id="4" name="Picture 3"/>
          <p:cNvPicPr>
            <a:picLocks noChangeAspect="1"/>
          </p:cNvPicPr>
          <p:nvPr/>
        </p:nvPicPr>
        <p:blipFill>
          <a:blip r:embed="rId3"/>
          <a:stretch>
            <a:fillRect/>
          </a:stretch>
        </p:blipFill>
        <p:spPr>
          <a:xfrm>
            <a:off x="789215" y="1085850"/>
            <a:ext cx="7383235" cy="3802708"/>
          </a:xfrm>
          <a:prstGeom prst="rect">
            <a:avLst/>
          </a:prstGeom>
        </p:spPr>
      </p:pic>
      <p:sp>
        <p:nvSpPr>
          <p:cNvPr id="3" name="TextBox 2"/>
          <p:cNvSpPr txBox="1"/>
          <p:nvPr/>
        </p:nvSpPr>
        <p:spPr>
          <a:xfrm>
            <a:off x="4114800" y="342900"/>
            <a:ext cx="1828800" cy="369332"/>
          </a:xfrm>
          <a:prstGeom prst="rect">
            <a:avLst/>
          </a:prstGeom>
          <a:noFill/>
        </p:spPr>
        <p:txBody>
          <a:bodyPr wrap="square" rtlCol="0">
            <a:spAutoFit/>
          </a:bodyPr>
          <a:lstStyle/>
          <a:p>
            <a:pPr defTabSz="685800" fontAlgn="base">
              <a:spcBef>
                <a:spcPct val="0"/>
              </a:spcBef>
              <a:spcAft>
                <a:spcPct val="0"/>
              </a:spcAft>
              <a:buClrTx/>
            </a:pPr>
            <a:r>
              <a:rPr lang="en-US" sz="1800" kern="1200" dirty="0">
                <a:solidFill>
                  <a:srgbClr val="FF0000"/>
                </a:solidFill>
                <a:latin typeface="Arial" panose="020B0604020202020204" pitchFamily="34" charset="0"/>
                <a:ea typeface="+mn-ea"/>
                <a:cs typeface="+mn-cs"/>
              </a:rPr>
              <a:t>August, 2018</a:t>
            </a:r>
            <a:endParaRPr lang="en-US" sz="1800" kern="1200" dirty="0">
              <a:solidFill>
                <a:srgbClr val="FF0000"/>
              </a:solidFill>
              <a:latin typeface="Arial" panose="020B0604020202020204" pitchFamily="34" charset="0"/>
              <a:ea typeface="+mn-ea"/>
              <a:cs typeface="+mn-cs"/>
            </a:endParaRPr>
          </a:p>
        </p:txBody>
      </p:sp>
      <p:cxnSp>
        <p:nvCxnSpPr>
          <p:cNvPr id="6" name="Straight Arrow Connector 5"/>
          <p:cNvCxnSpPr/>
          <p:nvPr/>
        </p:nvCxnSpPr>
        <p:spPr>
          <a:xfrm flipH="1">
            <a:off x="3871912" y="742950"/>
            <a:ext cx="242888" cy="857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09793" y="188387"/>
            <a:ext cx="1828800" cy="923330"/>
          </a:xfrm>
          <a:prstGeom prst="rect">
            <a:avLst/>
          </a:prstGeom>
          <a:noFill/>
        </p:spPr>
        <p:txBody>
          <a:bodyPr wrap="square" rtlCol="0">
            <a:spAutoFit/>
          </a:bodyPr>
          <a:lstStyle/>
          <a:p>
            <a:pPr defTabSz="685800" fontAlgn="base">
              <a:spcBef>
                <a:spcPct val="0"/>
              </a:spcBef>
              <a:spcAft>
                <a:spcPct val="0"/>
              </a:spcAft>
              <a:buClrTx/>
            </a:pPr>
            <a:r>
              <a:rPr lang="en-US" sz="1800" kern="1200" dirty="0">
                <a:solidFill>
                  <a:srgbClr val="FF0000"/>
                </a:solidFill>
                <a:latin typeface="Arial" panose="020B0604020202020204" pitchFamily="34" charset="0"/>
                <a:ea typeface="+mn-ea"/>
                <a:cs typeface="+mn-cs"/>
              </a:rPr>
              <a:t>May 23(?), 2018</a:t>
            </a:r>
          </a:p>
          <a:p>
            <a:pPr defTabSz="685800" fontAlgn="base">
              <a:spcBef>
                <a:spcPct val="0"/>
              </a:spcBef>
              <a:spcAft>
                <a:spcPct val="0"/>
              </a:spcAft>
              <a:buClrTx/>
            </a:pPr>
            <a:r>
              <a:rPr lang="en-US" sz="1800" kern="1200" dirty="0">
                <a:solidFill>
                  <a:srgbClr val="FF0000"/>
                </a:solidFill>
                <a:latin typeface="Arial" panose="020B0604020202020204" pitchFamily="34" charset="0"/>
                <a:ea typeface="+mn-ea"/>
                <a:cs typeface="+mn-cs"/>
              </a:rPr>
              <a:t>Qualifier</a:t>
            </a:r>
            <a:endParaRPr lang="en-US" sz="1800" kern="1200" dirty="0">
              <a:solidFill>
                <a:srgbClr val="FF0000"/>
              </a:solidFill>
              <a:latin typeface="Arial" panose="020B0604020202020204" pitchFamily="34" charset="0"/>
              <a:ea typeface="+mn-ea"/>
              <a:cs typeface="+mn-cs"/>
            </a:endParaRPr>
          </a:p>
        </p:txBody>
      </p:sp>
      <p:cxnSp>
        <p:nvCxnSpPr>
          <p:cNvPr id="8" name="Straight Arrow Connector 7"/>
          <p:cNvCxnSpPr/>
          <p:nvPr/>
        </p:nvCxnSpPr>
        <p:spPr>
          <a:xfrm>
            <a:off x="2857500" y="1036044"/>
            <a:ext cx="628650" cy="857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sp>
        <p:nvSpPr>
          <p:cNvPr id="248" name="Google Shape;248;p28"/>
          <p:cNvSpPr txBox="1"/>
          <p:nvPr/>
        </p:nvSpPr>
        <p:spPr>
          <a:xfrm>
            <a:off x="183150" y="93784"/>
            <a:ext cx="7886700" cy="600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rgbClr val="FFFFFF"/>
                </a:solidFill>
                <a:latin typeface="Times New Roman"/>
                <a:ea typeface="Times New Roman"/>
                <a:cs typeface="Times New Roman"/>
                <a:sym typeface="Times New Roman"/>
              </a:rPr>
              <a:t>High-level Schedule</a:t>
            </a:r>
            <a:endParaRPr sz="1100"/>
          </a:p>
        </p:txBody>
      </p:sp>
      <p:grpSp>
        <p:nvGrpSpPr>
          <p:cNvPr id="249" name="Google Shape;249;p28"/>
          <p:cNvGrpSpPr/>
          <p:nvPr/>
        </p:nvGrpSpPr>
        <p:grpSpPr>
          <a:xfrm>
            <a:off x="452384" y="821010"/>
            <a:ext cx="8555029" cy="716128"/>
            <a:chOff x="5296" y="0"/>
            <a:chExt cx="11406706" cy="1059361"/>
          </a:xfrm>
        </p:grpSpPr>
        <p:sp>
          <p:nvSpPr>
            <p:cNvPr id="250" name="Google Shape;250;p28"/>
            <p:cNvSpPr/>
            <p:nvPr/>
          </p:nvSpPr>
          <p:spPr>
            <a:xfrm>
              <a:off x="5296"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 name="Google Shape;251;p28"/>
            <p:cNvSpPr txBox="1"/>
            <p:nvPr/>
          </p:nvSpPr>
          <p:spPr>
            <a:xfrm>
              <a:off x="525249" y="0"/>
              <a:ext cx="2042988" cy="1059361"/>
            </a:xfrm>
            <a:prstGeom prst="rect">
              <a:avLst/>
            </a:prstGeom>
            <a:no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1" i="0" u="none" strike="noStrike" cap="none">
                  <a:solidFill>
                    <a:srgbClr val="FFFF00"/>
                  </a:solidFill>
                  <a:latin typeface="Arial"/>
                  <a:ea typeface="Arial"/>
                  <a:cs typeface="Arial"/>
                  <a:sym typeface="Arial"/>
                </a:rPr>
                <a:t>Q1: </a:t>
              </a:r>
              <a:r>
                <a:rPr lang="en" sz="1500" b="0" i="0" u="none" strike="noStrike" cap="none">
                  <a:solidFill>
                    <a:schemeClr val="lt1"/>
                  </a:solidFill>
                  <a:latin typeface="Arial"/>
                  <a:ea typeface="Arial"/>
                  <a:cs typeface="Arial"/>
                  <a:sym typeface="Arial"/>
                </a:rPr>
                <a:t>Rollocopter Mobility and Autonomy</a:t>
              </a:r>
              <a:endParaRPr sz="1100"/>
            </a:p>
          </p:txBody>
        </p:sp>
        <p:sp>
          <p:nvSpPr>
            <p:cNvPr id="252" name="Google Shape;252;p28"/>
            <p:cNvSpPr/>
            <p:nvPr/>
          </p:nvSpPr>
          <p:spPr>
            <a:xfrm>
              <a:off x="2779900"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 name="Google Shape;253;p28"/>
            <p:cNvSpPr txBox="1"/>
            <p:nvPr/>
          </p:nvSpPr>
          <p:spPr>
            <a:xfrm>
              <a:off x="3299853" y="0"/>
              <a:ext cx="2042988" cy="1039905"/>
            </a:xfrm>
            <a:prstGeom prst="rect">
              <a:avLst/>
            </a:prstGeom>
            <a:no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1" i="0" u="none" strike="noStrike" cap="none" dirty="0">
                  <a:solidFill>
                    <a:srgbClr val="FFFF00"/>
                  </a:solidFill>
                  <a:latin typeface="Arial"/>
                  <a:ea typeface="Arial"/>
                  <a:cs typeface="Arial"/>
                  <a:sym typeface="Arial"/>
                </a:rPr>
                <a:t>Q2: </a:t>
              </a:r>
              <a:r>
                <a:rPr lang="en" sz="1500" b="0" i="0" u="none" strike="noStrike" cap="none" dirty="0" smtClean="0">
                  <a:solidFill>
                    <a:schemeClr val="lt1"/>
                  </a:solidFill>
                  <a:latin typeface="Arial"/>
                  <a:ea typeface="Arial"/>
                  <a:cs typeface="Arial"/>
                  <a:sym typeface="Arial"/>
                </a:rPr>
                <a:t>Rollocopter</a:t>
              </a:r>
              <a:r>
                <a:rPr lang="en" sz="1500" dirty="0" smtClean="0">
                  <a:solidFill>
                    <a:schemeClr val="lt1"/>
                  </a:solidFill>
                </a:rPr>
                <a:t>/rover</a:t>
              </a:r>
              <a:r>
                <a:rPr lang="en" sz="1500" b="0" i="0" u="none" strike="noStrike" cap="none" dirty="0" smtClean="0">
                  <a:solidFill>
                    <a:schemeClr val="lt1"/>
                  </a:solidFill>
                  <a:latin typeface="Arial"/>
                  <a:ea typeface="Arial"/>
                  <a:cs typeface="Arial"/>
                  <a:sym typeface="Arial"/>
                </a:rPr>
                <a:t> </a:t>
              </a:r>
              <a:r>
                <a:rPr lang="en" sz="1500" b="0" i="0" u="none" strike="noStrike" cap="none" dirty="0">
                  <a:solidFill>
                    <a:schemeClr val="lt1"/>
                  </a:solidFill>
                  <a:latin typeface="Arial"/>
                  <a:ea typeface="Arial"/>
                  <a:cs typeface="Arial"/>
                  <a:sym typeface="Arial"/>
                </a:rPr>
                <a:t>coordination</a:t>
              </a:r>
              <a:endParaRPr sz="1100" dirty="0"/>
            </a:p>
          </p:txBody>
        </p:sp>
        <p:sp>
          <p:nvSpPr>
            <p:cNvPr id="254" name="Google Shape;254;p28"/>
            <p:cNvSpPr/>
            <p:nvPr/>
          </p:nvSpPr>
          <p:spPr>
            <a:xfrm>
              <a:off x="5554505"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 name="Google Shape;255;p28"/>
            <p:cNvSpPr txBox="1"/>
            <p:nvPr/>
          </p:nvSpPr>
          <p:spPr>
            <a:xfrm>
              <a:off x="6074458" y="0"/>
              <a:ext cx="2042988" cy="1039905"/>
            </a:xfrm>
            <a:prstGeom prst="rect">
              <a:avLst/>
            </a:prstGeom>
            <a:no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1" i="0" u="none" strike="noStrike" cap="none">
                  <a:solidFill>
                    <a:srgbClr val="FFFF00"/>
                  </a:solidFill>
                  <a:latin typeface="Arial"/>
                  <a:ea typeface="Arial"/>
                  <a:cs typeface="Arial"/>
                  <a:sym typeface="Arial"/>
                </a:rPr>
                <a:t>Q3: </a:t>
              </a:r>
              <a:r>
                <a:rPr lang="en" sz="1500" b="0" i="0" u="none" strike="noStrike" cap="none">
                  <a:solidFill>
                    <a:schemeClr val="lt1"/>
                  </a:solidFill>
                  <a:latin typeface="Arial"/>
                  <a:ea typeface="Arial"/>
                  <a:cs typeface="Arial"/>
                  <a:sym typeface="Arial"/>
                </a:rPr>
                <a:t>Multi-agent Autonomy and communication</a:t>
              </a:r>
              <a:endParaRPr sz="1100"/>
            </a:p>
          </p:txBody>
        </p:sp>
        <p:sp>
          <p:nvSpPr>
            <p:cNvPr id="256" name="Google Shape;256;p28"/>
            <p:cNvSpPr/>
            <p:nvPr/>
          </p:nvSpPr>
          <p:spPr>
            <a:xfrm>
              <a:off x="8329109"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 name="Google Shape;257;p28"/>
            <p:cNvSpPr txBox="1"/>
            <p:nvPr/>
          </p:nvSpPr>
          <p:spPr>
            <a:xfrm>
              <a:off x="8849062" y="0"/>
              <a:ext cx="2042988" cy="1039905"/>
            </a:xfrm>
            <a:prstGeom prst="rect">
              <a:avLst/>
            </a:prstGeom>
            <a:no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1" i="0" u="none" strike="noStrike" cap="none">
                  <a:solidFill>
                    <a:srgbClr val="FFFF00"/>
                  </a:solidFill>
                  <a:latin typeface="Arial"/>
                  <a:ea typeface="Arial"/>
                  <a:cs typeface="Arial"/>
                  <a:sym typeface="Arial"/>
                </a:rPr>
                <a:t>Q4: </a:t>
              </a:r>
              <a:r>
                <a:rPr lang="en" sz="1500" b="0" i="0" u="none" strike="noStrike" cap="none">
                  <a:solidFill>
                    <a:schemeClr val="lt1"/>
                  </a:solidFill>
                  <a:latin typeface="Arial"/>
                  <a:ea typeface="Arial"/>
                  <a:cs typeface="Arial"/>
                  <a:sym typeface="Arial"/>
                </a:rPr>
                <a:t>Testing and robustness</a:t>
              </a:r>
              <a:endParaRPr sz="1100"/>
            </a:p>
          </p:txBody>
        </p:sp>
      </p:grpSp>
      <p:grpSp>
        <p:nvGrpSpPr>
          <p:cNvPr id="258" name="Google Shape;258;p28"/>
          <p:cNvGrpSpPr/>
          <p:nvPr/>
        </p:nvGrpSpPr>
        <p:grpSpPr>
          <a:xfrm>
            <a:off x="4477486" y="1652725"/>
            <a:ext cx="3790877" cy="3476346"/>
            <a:chOff x="675507" y="136"/>
            <a:chExt cx="4801617" cy="4635128"/>
          </a:xfrm>
        </p:grpSpPr>
        <p:sp>
          <p:nvSpPr>
            <p:cNvPr id="259" name="Google Shape;259;p28"/>
            <p:cNvSpPr/>
            <p:nvPr/>
          </p:nvSpPr>
          <p:spPr>
            <a:xfrm>
              <a:off x="2376333" y="136"/>
              <a:ext cx="1399964" cy="139996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 name="Google Shape;260;p28"/>
            <p:cNvSpPr txBox="1"/>
            <p:nvPr/>
          </p:nvSpPr>
          <p:spPr>
            <a:xfrm>
              <a:off x="2581353" y="205156"/>
              <a:ext cx="989924" cy="989924"/>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Endurance Weight Size Actuators</a:t>
              </a:r>
              <a:endParaRPr sz="1100"/>
            </a:p>
          </p:txBody>
        </p:sp>
        <p:sp>
          <p:nvSpPr>
            <p:cNvPr id="261" name="Google Shape;261;p28"/>
            <p:cNvSpPr/>
            <p:nvPr/>
          </p:nvSpPr>
          <p:spPr>
            <a:xfrm rot="2160000">
              <a:off x="3732076" y="1075543"/>
              <a:ext cx="372257" cy="472487"/>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 name="Google Shape;262;p28"/>
            <p:cNvSpPr txBox="1"/>
            <p:nvPr/>
          </p:nvSpPr>
          <p:spPr>
            <a:xfrm rot="2160000">
              <a:off x="3742740" y="1137219"/>
              <a:ext cx="260580" cy="2834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sp>
          <p:nvSpPr>
            <p:cNvPr id="263" name="Google Shape;263;p28"/>
            <p:cNvSpPr/>
            <p:nvPr/>
          </p:nvSpPr>
          <p:spPr>
            <a:xfrm>
              <a:off x="4077160" y="1235859"/>
              <a:ext cx="1399964" cy="139996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 name="Google Shape;264;p28"/>
            <p:cNvSpPr txBox="1"/>
            <p:nvPr/>
          </p:nvSpPr>
          <p:spPr>
            <a:xfrm>
              <a:off x="4282180" y="1440879"/>
              <a:ext cx="989924" cy="989924"/>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Mobility and control</a:t>
              </a:r>
              <a:endParaRPr sz="1100"/>
            </a:p>
          </p:txBody>
        </p:sp>
        <p:sp>
          <p:nvSpPr>
            <p:cNvPr id="265" name="Google Shape;265;p28"/>
            <p:cNvSpPr/>
            <p:nvPr/>
          </p:nvSpPr>
          <p:spPr>
            <a:xfrm rot="6480000">
              <a:off x="4269440" y="2689298"/>
              <a:ext cx="372257" cy="472487"/>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6" name="Google Shape;266;p28"/>
            <p:cNvSpPr txBox="1"/>
            <p:nvPr/>
          </p:nvSpPr>
          <p:spPr>
            <a:xfrm rot="-4320000">
              <a:off x="4342534" y="2730689"/>
              <a:ext cx="260580" cy="2834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sp>
          <p:nvSpPr>
            <p:cNvPr id="267" name="Google Shape;267;p28"/>
            <p:cNvSpPr/>
            <p:nvPr/>
          </p:nvSpPr>
          <p:spPr>
            <a:xfrm>
              <a:off x="3427502" y="3235300"/>
              <a:ext cx="1399964" cy="139996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 name="Google Shape;268;p28"/>
            <p:cNvSpPr txBox="1"/>
            <p:nvPr/>
          </p:nvSpPr>
          <p:spPr>
            <a:xfrm>
              <a:off x="3632522" y="3440320"/>
              <a:ext cx="989924" cy="989924"/>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Sensor </a:t>
              </a:r>
              <a:r>
                <a:rPr lang="en" sz="900" b="1" i="0" u="none" strike="noStrike" cap="none">
                  <a:solidFill>
                    <a:schemeClr val="lt1"/>
                  </a:solidFill>
                  <a:latin typeface="Arial"/>
                  <a:ea typeface="Arial"/>
                  <a:cs typeface="Arial"/>
                  <a:sym typeface="Arial"/>
                </a:rPr>
                <a:t>configuration</a:t>
              </a:r>
              <a:endParaRPr sz="900" b="1" i="0" u="none" strike="noStrike" cap="none">
                <a:solidFill>
                  <a:schemeClr val="lt1"/>
                </a:solidFill>
                <a:latin typeface="Arial"/>
                <a:ea typeface="Arial"/>
                <a:cs typeface="Arial"/>
                <a:sym typeface="Arial"/>
              </a:endParaRPr>
            </a:p>
          </p:txBody>
        </p:sp>
        <p:sp>
          <p:nvSpPr>
            <p:cNvPr id="269" name="Google Shape;269;p28"/>
            <p:cNvSpPr/>
            <p:nvPr/>
          </p:nvSpPr>
          <p:spPr>
            <a:xfrm rot="10800000">
              <a:off x="2900722" y="3699038"/>
              <a:ext cx="372257" cy="472487"/>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 name="Google Shape;270;p28"/>
            <p:cNvSpPr txBox="1"/>
            <p:nvPr/>
          </p:nvSpPr>
          <p:spPr>
            <a:xfrm>
              <a:off x="3012399" y="3793535"/>
              <a:ext cx="260580" cy="2834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sp>
          <p:nvSpPr>
            <p:cNvPr id="271" name="Google Shape;271;p28"/>
            <p:cNvSpPr/>
            <p:nvPr/>
          </p:nvSpPr>
          <p:spPr>
            <a:xfrm>
              <a:off x="1325165" y="3235300"/>
              <a:ext cx="1399964" cy="139996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 name="Google Shape;272;p28"/>
            <p:cNvSpPr txBox="1"/>
            <p:nvPr/>
          </p:nvSpPr>
          <p:spPr>
            <a:xfrm>
              <a:off x="1530185" y="3440320"/>
              <a:ext cx="989924" cy="989924"/>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Perception and autonomy</a:t>
              </a:r>
              <a:endParaRPr sz="1100"/>
            </a:p>
          </p:txBody>
        </p:sp>
        <p:sp>
          <p:nvSpPr>
            <p:cNvPr id="273" name="Google Shape;273;p28"/>
            <p:cNvSpPr/>
            <p:nvPr/>
          </p:nvSpPr>
          <p:spPr>
            <a:xfrm rot="-6480000">
              <a:off x="1517445" y="2709337"/>
              <a:ext cx="372257" cy="472487"/>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28"/>
            <p:cNvSpPr txBox="1"/>
            <p:nvPr/>
          </p:nvSpPr>
          <p:spPr>
            <a:xfrm rot="4320000">
              <a:off x="1590539" y="2856940"/>
              <a:ext cx="260580" cy="2834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sp>
          <p:nvSpPr>
            <p:cNvPr id="275" name="Google Shape;275;p28"/>
            <p:cNvSpPr/>
            <p:nvPr/>
          </p:nvSpPr>
          <p:spPr>
            <a:xfrm>
              <a:off x="675507" y="1235859"/>
              <a:ext cx="1399964" cy="1399964"/>
            </a:xfrm>
            <a:prstGeom prst="ellipse">
              <a:avLst/>
            </a:prstGeom>
            <a:solidFill>
              <a:srgbClr val="8296B0"/>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 name="Google Shape;276;p28"/>
            <p:cNvSpPr txBox="1"/>
            <p:nvPr/>
          </p:nvSpPr>
          <p:spPr>
            <a:xfrm>
              <a:off x="880527" y="1440879"/>
              <a:ext cx="989924" cy="989924"/>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Test in relevant </a:t>
              </a:r>
              <a:r>
                <a:rPr lang="en" sz="900" b="1" i="0" u="none" strike="noStrike" cap="none">
                  <a:solidFill>
                    <a:schemeClr val="lt1"/>
                  </a:solidFill>
                  <a:latin typeface="Arial"/>
                  <a:ea typeface="Arial"/>
                  <a:cs typeface="Arial"/>
                  <a:sym typeface="Arial"/>
                </a:rPr>
                <a:t>environments</a:t>
              </a:r>
              <a:endParaRPr sz="900" b="1" i="0" u="none" strike="noStrike" cap="none">
                <a:solidFill>
                  <a:schemeClr val="lt1"/>
                </a:solidFill>
                <a:latin typeface="Arial"/>
                <a:ea typeface="Arial"/>
                <a:cs typeface="Arial"/>
                <a:sym typeface="Arial"/>
              </a:endParaRPr>
            </a:p>
          </p:txBody>
        </p:sp>
        <p:sp>
          <p:nvSpPr>
            <p:cNvPr id="277" name="Google Shape;277;p28"/>
            <p:cNvSpPr/>
            <p:nvPr/>
          </p:nvSpPr>
          <p:spPr>
            <a:xfrm rot="-2160000">
              <a:off x="2031250" y="1087928"/>
              <a:ext cx="372257" cy="472487"/>
            </a:xfrm>
            <a:prstGeom prst="rightArrow">
              <a:avLst>
                <a:gd name="adj1" fmla="val 60000"/>
                <a:gd name="adj2" fmla="val 50000"/>
              </a:avLst>
            </a:prstGeom>
            <a:solidFill>
              <a:srgbClr val="ABBAD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28"/>
            <p:cNvSpPr txBox="1"/>
            <p:nvPr/>
          </p:nvSpPr>
          <p:spPr>
            <a:xfrm rot="-2160000">
              <a:off x="2041914" y="1215246"/>
              <a:ext cx="260580" cy="2834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sp>
        <p:nvSpPr>
          <p:cNvPr id="279" name="Google Shape;279;p28"/>
          <p:cNvSpPr txBox="1"/>
          <p:nvPr/>
        </p:nvSpPr>
        <p:spPr>
          <a:xfrm>
            <a:off x="726358" y="2571740"/>
            <a:ext cx="3144600" cy="600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rgbClr val="FFFFFF"/>
                </a:solidFill>
                <a:latin typeface="Times New Roman"/>
                <a:ea typeface="Times New Roman"/>
                <a:cs typeface="Times New Roman"/>
                <a:sym typeface="Times New Roman"/>
              </a:rPr>
              <a:t>Main focus of Q1</a:t>
            </a:r>
            <a:endParaRPr sz="11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sp>
        <p:nvSpPr>
          <p:cNvPr id="248" name="Google Shape;248;p28"/>
          <p:cNvSpPr txBox="1"/>
          <p:nvPr/>
        </p:nvSpPr>
        <p:spPr>
          <a:xfrm>
            <a:off x="183150" y="93784"/>
            <a:ext cx="7886700" cy="6000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300"/>
              <a:buFont typeface="Arial"/>
              <a:buNone/>
              <a:tabLst/>
              <a:defRPr/>
            </a:pPr>
            <a:r>
              <a:rPr kumimoji="0" lang="en" sz="3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High-level Schedule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nvGrpSpPr>
          <p:cNvPr id="249" name="Google Shape;249;p28"/>
          <p:cNvGrpSpPr/>
          <p:nvPr/>
        </p:nvGrpSpPr>
        <p:grpSpPr>
          <a:xfrm>
            <a:off x="452384" y="821010"/>
            <a:ext cx="8555029" cy="716128"/>
            <a:chOff x="5296" y="0"/>
            <a:chExt cx="11406706" cy="1059361"/>
          </a:xfrm>
        </p:grpSpPr>
        <p:sp>
          <p:nvSpPr>
            <p:cNvPr id="250" name="Google Shape;250;p28"/>
            <p:cNvSpPr/>
            <p:nvPr/>
          </p:nvSpPr>
          <p:spPr>
            <a:xfrm>
              <a:off x="5296"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8"/>
            <p:cNvSpPr txBox="1"/>
            <p:nvPr/>
          </p:nvSpPr>
          <p:spPr>
            <a:xfrm>
              <a:off x="525249" y="0"/>
              <a:ext cx="2042988" cy="1059361"/>
            </a:xfrm>
            <a:prstGeom prst="rect">
              <a:avLst/>
            </a:prstGeom>
            <a:noFill/>
            <a:ln>
              <a:noFill/>
            </a:ln>
          </p:spPr>
          <p:txBody>
            <a:bodyPr spcFirstLastPara="1" wrap="square" lIns="60000" tIns="20000" rIns="20000" bIns="2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1500" b="1" i="0" u="none" strike="noStrike" kern="0" cap="none" spc="0" normalizeH="0" baseline="0" noProof="0">
                  <a:ln>
                    <a:noFill/>
                  </a:ln>
                  <a:solidFill>
                    <a:srgbClr val="FFFF00"/>
                  </a:solidFill>
                  <a:effectLst/>
                  <a:uLnTx/>
                  <a:uFillTx/>
                  <a:latin typeface="Arial"/>
                  <a:ea typeface="Arial"/>
                  <a:cs typeface="Arial"/>
                  <a:sym typeface="Arial"/>
                </a:rPr>
                <a:t>Q1: </a:t>
              </a:r>
              <a:r>
                <a:rPr kumimoji="0" lang="en" sz="1500" b="0" i="0" u="none" strike="noStrike" kern="0" cap="none" spc="0" normalizeH="0" baseline="0" noProof="0">
                  <a:ln>
                    <a:noFill/>
                  </a:ln>
                  <a:solidFill>
                    <a:srgbClr val="FFFFFF"/>
                  </a:solidFill>
                  <a:effectLst/>
                  <a:uLnTx/>
                  <a:uFillTx/>
                  <a:latin typeface="Arial"/>
                  <a:ea typeface="Arial"/>
                  <a:cs typeface="Arial"/>
                  <a:sym typeface="Arial"/>
                </a:rPr>
                <a:t>Rollocopter Mobility and Autonomy</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8"/>
            <p:cNvSpPr/>
            <p:nvPr/>
          </p:nvSpPr>
          <p:spPr>
            <a:xfrm>
              <a:off x="2779900"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8"/>
            <p:cNvSpPr txBox="1"/>
            <p:nvPr/>
          </p:nvSpPr>
          <p:spPr>
            <a:xfrm>
              <a:off x="3299853" y="0"/>
              <a:ext cx="2042988" cy="1039905"/>
            </a:xfrm>
            <a:prstGeom prst="rect">
              <a:avLst/>
            </a:prstGeom>
            <a:noFill/>
            <a:ln>
              <a:noFill/>
            </a:ln>
          </p:spPr>
          <p:txBody>
            <a:bodyPr spcFirstLastPara="1" wrap="square" lIns="60000" tIns="20000" rIns="20000" bIns="2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1500" b="1" i="0" u="none" strike="noStrike" kern="0" cap="none" spc="0" normalizeH="0" baseline="0" noProof="0" dirty="0">
                  <a:ln>
                    <a:noFill/>
                  </a:ln>
                  <a:solidFill>
                    <a:srgbClr val="FFFF00"/>
                  </a:solidFill>
                  <a:effectLst/>
                  <a:uLnTx/>
                  <a:uFillTx/>
                  <a:latin typeface="Arial"/>
                  <a:ea typeface="Arial"/>
                  <a:cs typeface="Arial"/>
                  <a:sym typeface="Arial"/>
                </a:rPr>
                <a:t>Q2: </a:t>
              </a:r>
              <a:r>
                <a:rPr kumimoji="0" lang="en" sz="1500" b="0" i="0" u="none" strike="noStrike" kern="0" cap="none" spc="0" normalizeH="0" baseline="0" noProof="0" dirty="0" smtClean="0">
                  <a:ln>
                    <a:noFill/>
                  </a:ln>
                  <a:solidFill>
                    <a:srgbClr val="FFFFFF"/>
                  </a:solidFill>
                  <a:effectLst/>
                  <a:uLnTx/>
                  <a:uFillTx/>
                  <a:latin typeface="Arial"/>
                  <a:ea typeface="Arial"/>
                  <a:cs typeface="Arial"/>
                  <a:sym typeface="Arial"/>
                </a:rPr>
                <a:t>Rollocopter</a:t>
              </a:r>
              <a:r>
                <a:rPr kumimoji="0" lang="en" sz="1500" b="0" i="0" u="none" strike="noStrike" kern="0" cap="none" spc="0" normalizeH="0" baseline="0" noProof="0" dirty="0" smtClean="0">
                  <a:ln>
                    <a:noFill/>
                  </a:ln>
                  <a:solidFill>
                    <a:srgbClr val="FFFFFF"/>
                  </a:solidFill>
                  <a:effectLst/>
                  <a:uLnTx/>
                  <a:uFillTx/>
                  <a:latin typeface="Arial"/>
                  <a:cs typeface="Arial"/>
                  <a:sym typeface="Arial"/>
                </a:rPr>
                <a:t>/rover</a:t>
              </a:r>
              <a:r>
                <a:rPr kumimoji="0" lang="en" sz="1500" b="0" i="0" u="none" strike="noStrike" kern="0" cap="none" spc="0" normalizeH="0" baseline="0" noProof="0" dirty="0" smtClean="0">
                  <a:ln>
                    <a:noFill/>
                  </a:ln>
                  <a:solidFill>
                    <a:srgbClr val="FFFFFF"/>
                  </a:solidFill>
                  <a:effectLst/>
                  <a:uLnTx/>
                  <a:uFillTx/>
                  <a:latin typeface="Arial"/>
                  <a:ea typeface="Arial"/>
                  <a:cs typeface="Arial"/>
                  <a:sym typeface="Arial"/>
                </a:rPr>
                <a:t> </a:t>
              </a:r>
              <a:r>
                <a:rPr kumimoji="0" lang="en" sz="1500" b="0" i="0" u="none" strike="noStrike" kern="0" cap="none" spc="0" normalizeH="0" baseline="0" noProof="0" dirty="0">
                  <a:ln>
                    <a:noFill/>
                  </a:ln>
                  <a:solidFill>
                    <a:srgbClr val="FFFFFF"/>
                  </a:solidFill>
                  <a:effectLst/>
                  <a:uLnTx/>
                  <a:uFillTx/>
                  <a:latin typeface="Arial"/>
                  <a:ea typeface="Arial"/>
                  <a:cs typeface="Arial"/>
                  <a:sym typeface="Arial"/>
                </a:rPr>
                <a:t>coordination</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54" name="Google Shape;254;p28"/>
            <p:cNvSpPr/>
            <p:nvPr/>
          </p:nvSpPr>
          <p:spPr>
            <a:xfrm>
              <a:off x="5554505"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8"/>
            <p:cNvSpPr txBox="1"/>
            <p:nvPr/>
          </p:nvSpPr>
          <p:spPr>
            <a:xfrm>
              <a:off x="6074458" y="0"/>
              <a:ext cx="2042988" cy="1039905"/>
            </a:xfrm>
            <a:prstGeom prst="rect">
              <a:avLst/>
            </a:prstGeom>
            <a:noFill/>
            <a:ln>
              <a:noFill/>
            </a:ln>
          </p:spPr>
          <p:txBody>
            <a:bodyPr spcFirstLastPara="1" wrap="square" lIns="60000" tIns="20000" rIns="20000" bIns="2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1500" b="1" i="0" u="none" strike="noStrike" kern="0" cap="none" spc="0" normalizeH="0" baseline="0" noProof="0">
                  <a:ln>
                    <a:noFill/>
                  </a:ln>
                  <a:solidFill>
                    <a:srgbClr val="FFFF00"/>
                  </a:solidFill>
                  <a:effectLst/>
                  <a:uLnTx/>
                  <a:uFillTx/>
                  <a:latin typeface="Arial"/>
                  <a:ea typeface="Arial"/>
                  <a:cs typeface="Arial"/>
                  <a:sym typeface="Arial"/>
                </a:rPr>
                <a:t>Q3: </a:t>
              </a:r>
              <a:r>
                <a:rPr kumimoji="0" lang="en" sz="1500" b="0" i="0" u="none" strike="noStrike" kern="0" cap="none" spc="0" normalizeH="0" baseline="0" noProof="0">
                  <a:ln>
                    <a:noFill/>
                  </a:ln>
                  <a:solidFill>
                    <a:srgbClr val="FFFFFF"/>
                  </a:solidFill>
                  <a:effectLst/>
                  <a:uLnTx/>
                  <a:uFillTx/>
                  <a:latin typeface="Arial"/>
                  <a:ea typeface="Arial"/>
                  <a:cs typeface="Arial"/>
                  <a:sym typeface="Arial"/>
                </a:rPr>
                <a:t>Multi-agent Autonomy and communication</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8"/>
            <p:cNvSpPr/>
            <p:nvPr/>
          </p:nvSpPr>
          <p:spPr>
            <a:xfrm>
              <a:off x="8329109" y="0"/>
              <a:ext cx="3082893" cy="1039905"/>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8"/>
            <p:cNvSpPr txBox="1"/>
            <p:nvPr/>
          </p:nvSpPr>
          <p:spPr>
            <a:xfrm>
              <a:off x="8849062" y="0"/>
              <a:ext cx="2042988" cy="1039905"/>
            </a:xfrm>
            <a:prstGeom prst="rect">
              <a:avLst/>
            </a:prstGeom>
            <a:noFill/>
            <a:ln>
              <a:noFill/>
            </a:ln>
          </p:spPr>
          <p:txBody>
            <a:bodyPr spcFirstLastPara="1" wrap="square" lIns="60000" tIns="20000" rIns="20000" bIns="2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1500" b="1" i="0" u="none" strike="noStrike" kern="0" cap="none" spc="0" normalizeH="0" baseline="0" noProof="0">
                  <a:ln>
                    <a:noFill/>
                  </a:ln>
                  <a:solidFill>
                    <a:srgbClr val="FFFF00"/>
                  </a:solidFill>
                  <a:effectLst/>
                  <a:uLnTx/>
                  <a:uFillTx/>
                  <a:latin typeface="Arial"/>
                  <a:ea typeface="Arial"/>
                  <a:cs typeface="Arial"/>
                  <a:sym typeface="Arial"/>
                </a:rPr>
                <a:t>Q4: </a:t>
              </a:r>
              <a:r>
                <a:rPr kumimoji="0" lang="en" sz="1500" b="0" i="0" u="none" strike="noStrike" kern="0" cap="none" spc="0" normalizeH="0" baseline="0" noProof="0">
                  <a:ln>
                    <a:noFill/>
                  </a:ln>
                  <a:solidFill>
                    <a:srgbClr val="FFFFFF"/>
                  </a:solidFill>
                  <a:effectLst/>
                  <a:uLnTx/>
                  <a:uFillTx/>
                  <a:latin typeface="Arial"/>
                  <a:ea typeface="Arial"/>
                  <a:cs typeface="Arial"/>
                  <a:sym typeface="Arial"/>
                </a:rPr>
                <a:t>Testing and robustness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ight Arrow 1"/>
          <p:cNvSpPr/>
          <p:nvPr/>
        </p:nvSpPr>
        <p:spPr>
          <a:xfrm>
            <a:off x="1226544" y="1964675"/>
            <a:ext cx="5858664" cy="80790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CS/EE/ME 75</a:t>
            </a:r>
            <a:endParaRPr lang="en-US" dirty="0">
              <a:solidFill>
                <a:srgbClr val="0070C0"/>
              </a:solidFill>
            </a:endParaRPr>
          </a:p>
        </p:txBody>
      </p:sp>
      <p:sp>
        <p:nvSpPr>
          <p:cNvPr id="35" name="Right Arrow 34"/>
          <p:cNvSpPr/>
          <p:nvPr/>
        </p:nvSpPr>
        <p:spPr>
          <a:xfrm>
            <a:off x="7085208" y="2057400"/>
            <a:ext cx="1740191" cy="6224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SURFs?</a:t>
            </a:r>
            <a:endParaRPr lang="en-US" dirty="0">
              <a:solidFill>
                <a:srgbClr val="0070C0"/>
              </a:solidFill>
            </a:endParaRPr>
          </a:p>
        </p:txBody>
      </p:sp>
      <p:cxnSp>
        <p:nvCxnSpPr>
          <p:cNvPr id="4" name="Straight Connector 3"/>
          <p:cNvCxnSpPr/>
          <p:nvPr/>
        </p:nvCxnSpPr>
        <p:spPr>
          <a:xfrm flipH="1">
            <a:off x="6485263" y="664684"/>
            <a:ext cx="18361" cy="28386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40916" y="143219"/>
            <a:ext cx="1681908" cy="461665"/>
          </a:xfrm>
          <a:prstGeom prst="rect">
            <a:avLst/>
          </a:prstGeom>
          <a:noFill/>
        </p:spPr>
        <p:txBody>
          <a:bodyPr wrap="square" rtlCol="0">
            <a:spAutoFit/>
          </a:bodyPr>
          <a:lstStyle/>
          <a:p>
            <a:r>
              <a:rPr lang="en-US" sz="2400" dirty="0" smtClean="0">
                <a:solidFill>
                  <a:srgbClr val="FF0000"/>
                </a:solidFill>
              </a:rPr>
              <a:t>Qualifier</a:t>
            </a:r>
            <a:endParaRPr lang="en-US" sz="2400" dirty="0">
              <a:solidFill>
                <a:srgbClr val="FF0000"/>
              </a:solidFill>
            </a:endParaRPr>
          </a:p>
        </p:txBody>
      </p:sp>
      <p:sp>
        <p:nvSpPr>
          <p:cNvPr id="40" name="Right Arrow 39"/>
          <p:cNvSpPr/>
          <p:nvPr/>
        </p:nvSpPr>
        <p:spPr>
          <a:xfrm>
            <a:off x="1226544" y="3116856"/>
            <a:ext cx="1614860" cy="6224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Plan</a:t>
            </a:r>
            <a:endParaRPr lang="en-US" dirty="0">
              <a:solidFill>
                <a:srgbClr val="0070C0"/>
              </a:solidFill>
            </a:endParaRPr>
          </a:p>
        </p:txBody>
      </p:sp>
      <p:sp>
        <p:nvSpPr>
          <p:cNvPr id="41" name="Right Arrow 40"/>
          <p:cNvSpPr/>
          <p:nvPr/>
        </p:nvSpPr>
        <p:spPr>
          <a:xfrm>
            <a:off x="2840682" y="3116855"/>
            <a:ext cx="1914931" cy="6224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Prototype/Test</a:t>
            </a:r>
            <a:endParaRPr lang="en-US" dirty="0">
              <a:solidFill>
                <a:srgbClr val="0070C0"/>
              </a:solidFill>
            </a:endParaRPr>
          </a:p>
        </p:txBody>
      </p:sp>
      <p:sp>
        <p:nvSpPr>
          <p:cNvPr id="42" name="Right Arrow 41"/>
          <p:cNvSpPr/>
          <p:nvPr/>
        </p:nvSpPr>
        <p:spPr>
          <a:xfrm>
            <a:off x="4755614" y="3116855"/>
            <a:ext cx="1729649" cy="6224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Integrate</a:t>
            </a:r>
            <a:endParaRPr lang="en-US" dirty="0">
              <a:solidFill>
                <a:srgbClr val="0070C0"/>
              </a:solidFill>
            </a:endParaRPr>
          </a:p>
        </p:txBody>
      </p:sp>
      <p:sp>
        <p:nvSpPr>
          <p:cNvPr id="7" name="Curved Up Arrow 6"/>
          <p:cNvSpPr/>
          <p:nvPr/>
        </p:nvSpPr>
        <p:spPr>
          <a:xfrm>
            <a:off x="6503624" y="3547431"/>
            <a:ext cx="2379643" cy="488415"/>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985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40" grpId="0" animBg="1"/>
      <p:bldP spid="41" grpId="0" animBg="1"/>
      <p:bldP spid="42"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udiagc.ppt - Blue Diagonals">
  <a:themeElements>
    <a:clrScheme name="">
      <a:dk1>
        <a:srgbClr val="000000"/>
      </a:dk1>
      <a:lt1>
        <a:srgbClr val="FFFFFF"/>
      </a:lt1>
      <a:dk2>
        <a:srgbClr val="000000"/>
      </a:dk2>
      <a:lt2>
        <a:srgbClr val="000092"/>
      </a:lt2>
      <a:accent1>
        <a:srgbClr val="FF0000"/>
      </a:accent1>
      <a:accent2>
        <a:srgbClr val="FF00FF"/>
      </a:accent2>
      <a:accent3>
        <a:srgbClr val="FFFFFF"/>
      </a:accent3>
      <a:accent4>
        <a:srgbClr val="000000"/>
      </a:accent4>
      <a:accent5>
        <a:srgbClr val="FFAAAA"/>
      </a:accent5>
      <a:accent6>
        <a:srgbClr val="E700E7"/>
      </a:accent6>
      <a:hlink>
        <a:srgbClr val="00FF00"/>
      </a:hlink>
      <a:folHlink>
        <a:srgbClr val="0000FF"/>
      </a:folHlink>
    </a:clrScheme>
    <a:fontScheme name="bludiagc.ppt - Blue Diagona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diagc.ppt - Blue Diagona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c.ppt - Blue Diagona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diagc.ppt - Blue Diagona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c.ppt - Blue Diagona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c.ppt - Blue Diagona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c.ppt - Blue Diagona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diagc.ppt - Blue Diagona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1536</Words>
  <Application>Microsoft Office PowerPoint</Application>
  <PresentationFormat>On-screen Show (16:9)</PresentationFormat>
  <Paragraphs>416</Paragraphs>
  <Slides>25</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Calibri</vt:lpstr>
      <vt:lpstr>Calibri Light</vt:lpstr>
      <vt:lpstr>Helvetica Neue Light</vt:lpstr>
      <vt:lpstr>Monotype Sorts</vt:lpstr>
      <vt:lpstr>Times New Roman</vt:lpstr>
      <vt:lpstr>Verdana</vt:lpstr>
      <vt:lpstr>Simple Light</vt:lpstr>
      <vt:lpstr>Office Theme</vt:lpstr>
      <vt:lpstr>1_bludiagc.ppt - Blue Diagonals</vt:lpstr>
      <vt:lpstr>1_Office Theme</vt:lpstr>
      <vt:lpstr>PowerPoint Presentation</vt:lpstr>
      <vt:lpstr>CoSTAR-bots:  Collaborative SubTerranean Autonomous Resilient Robots to Explore Subterranean Environments</vt:lpstr>
      <vt:lpstr>Final event</vt:lpstr>
      <vt:lpstr>General Challenges in SubT Environments</vt:lpstr>
      <vt:lpstr>General Challenges in SubT Environments</vt:lpstr>
      <vt:lpstr>PowerPoint Presentation</vt:lpstr>
      <vt:lpstr>Timeline</vt:lpstr>
      <vt:lpstr>PowerPoint Presentation</vt:lpstr>
      <vt:lpstr>PowerPoint Presentation</vt:lpstr>
      <vt:lpstr>Q1 Org Chart</vt:lpstr>
      <vt:lpstr>Teams</vt:lpstr>
      <vt:lpstr>PowerPoint Presentation</vt:lpstr>
      <vt:lpstr>Simulation and HW Test</vt:lpstr>
      <vt:lpstr>Results (Sim/HW demos) Rollocopter-1 Gazebo model 3.0 - Dynamics and CRM mapping</vt:lpstr>
      <vt:lpstr>Results (Sim/HW demos): 3D Models (at Simulation/simulation_base/simulation_gazebo_worlds/models)</vt:lpstr>
      <vt:lpstr>Chilean Underground Mine Dataset http://journals.sagepub.com/doi/pdf/10.1177/0278364916679497 http://dataset.amtc.cl/ Underground cave data for pure visual odometry (no inertial data)</vt:lpstr>
      <vt:lpstr>PowerPoint Presentation</vt:lpstr>
      <vt:lpstr>New Rollocopters</vt:lpstr>
      <vt:lpstr>PowerPoint Presentation</vt:lpstr>
      <vt:lpstr>PowerPoint Presentation</vt:lpstr>
      <vt:lpstr>Project: ground mobility system #1</vt:lpstr>
      <vt:lpstr>PowerPoint Presentation</vt:lpstr>
      <vt:lpstr>PowerPoint Presentation</vt:lpstr>
      <vt:lpstr>Battery swap/ recharging technology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CoSTAR-bots:  Collaborative SubTerranean Autonomous Resilient Robots to Explore Subterranean Environments</dc:title>
  <dc:creator>Joel W. Burdick</dc:creator>
  <cp:lastModifiedBy>Burdick, Joel W.</cp:lastModifiedBy>
  <cp:revision>12</cp:revision>
  <dcterms:modified xsi:type="dcterms:W3CDTF">2018-10-23T03:44:30Z</dcterms:modified>
</cp:coreProperties>
</file>