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3"/>
  </p:notesMasterIdLst>
  <p:sldIdLst>
    <p:sldId id="276" r:id="rId3"/>
    <p:sldId id="295" r:id="rId4"/>
    <p:sldId id="296" r:id="rId5"/>
    <p:sldId id="297" r:id="rId6"/>
    <p:sldId id="298" r:id="rId7"/>
    <p:sldId id="299" r:id="rId8"/>
    <p:sldId id="304" r:id="rId9"/>
    <p:sldId id="300" r:id="rId10"/>
    <p:sldId id="301" r:id="rId11"/>
    <p:sldId id="303" r:id="rId12"/>
    <p:sldId id="278" r:id="rId13"/>
    <p:sldId id="258" r:id="rId14"/>
    <p:sldId id="277" r:id="rId15"/>
    <p:sldId id="279" r:id="rId16"/>
    <p:sldId id="305" r:id="rId17"/>
    <p:sldId id="308" r:id="rId18"/>
    <p:sldId id="307" r:id="rId19"/>
    <p:sldId id="309" r:id="rId20"/>
    <p:sldId id="310" r:id="rId21"/>
    <p:sldId id="311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E2FBBF7-2FCC-4A6A-8790-6CFC7B893313}">
          <p14:sldIdLst>
            <p14:sldId id="276"/>
            <p14:sldId id="295"/>
            <p14:sldId id="296"/>
            <p14:sldId id="297"/>
            <p14:sldId id="298"/>
            <p14:sldId id="299"/>
            <p14:sldId id="304"/>
            <p14:sldId id="300"/>
            <p14:sldId id="301"/>
            <p14:sldId id="303"/>
            <p14:sldId id="278"/>
            <p14:sldId id="258"/>
            <p14:sldId id="277"/>
            <p14:sldId id="279"/>
            <p14:sldId id="305"/>
            <p14:sldId id="308"/>
            <p14:sldId id="307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C7CE25-F4E5-49D5-8FF4-92E486AF2DB4}">
  <a:tblStyle styleId="{30C7CE25-F4E5-49D5-8FF4-92E486AF2D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8" autoAdjust="0"/>
    <p:restoredTop sz="93238" autoAdjust="0"/>
  </p:normalViewPr>
  <p:slideViewPr>
    <p:cSldViewPr snapToGrid="0">
      <p:cViewPr varScale="1">
        <p:scale>
          <a:sx n="95" d="100"/>
          <a:sy n="95" d="100"/>
        </p:scale>
        <p:origin x="1051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5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28" charset="-128"/>
                <a:cs typeface="+mn-cs"/>
              </a:rPr>
              <a:t>Presentation Title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332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4B946A-0C8E-4817-918B-E66E08DDAD3B}" type="datetime4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28" charset="-128"/>
                <a:cs typeface="+mn-cs"/>
              </a:rPr>
              <a:pPr marL="0" marR="0" lvl="0" indent="0" algn="r" defTabSz="9332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October 29, 2018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28" charset="-128"/>
                <a:cs typeface="+mn-cs"/>
              </a:rPr>
              <a:t>Speaker Name</a:t>
            </a:r>
          </a:p>
        </p:txBody>
      </p:sp>
      <p:sp>
        <p:nvSpPr>
          <p:cNvPr id="68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32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D161DC-B875-48D0-8E42-3F6D151497AE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28" charset="-128"/>
                <a:cs typeface="+mn-cs"/>
              </a:rPr>
              <a:pPr marL="0" marR="0" lvl="0" indent="0" algn="r" defTabSz="9332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3970338" y="0"/>
            <a:ext cx="3040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5" name="Rectangle 3"/>
          <p:cNvSpPr>
            <a:spLocks noChangeArrowheads="1"/>
          </p:cNvSpPr>
          <p:nvPr/>
        </p:nvSpPr>
        <p:spPr bwMode="auto">
          <a:xfrm>
            <a:off x="3970338" y="8774113"/>
            <a:ext cx="304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28" tIns="0" rIns="19228" bIns="0" anchor="b"/>
          <a:lstStyle/>
          <a:p>
            <a:pPr marL="0" marR="0" lvl="0" indent="0" algn="r" defTabSz="9810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68616" name="Rectangle 4"/>
          <p:cNvSpPr>
            <a:spLocks noChangeArrowheads="1"/>
          </p:cNvSpPr>
          <p:nvPr/>
        </p:nvSpPr>
        <p:spPr bwMode="auto">
          <a:xfrm>
            <a:off x="0" y="8774113"/>
            <a:ext cx="304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7" name="Rectangle 5"/>
          <p:cNvSpPr>
            <a:spLocks noChangeArrowheads="1"/>
          </p:cNvSpPr>
          <p:nvPr/>
        </p:nvSpPr>
        <p:spPr bwMode="auto">
          <a:xfrm>
            <a:off x="0" y="0"/>
            <a:ext cx="304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8" name="Rectangle 6"/>
          <p:cNvSpPr>
            <a:spLocks noChangeArrowheads="1"/>
          </p:cNvSpPr>
          <p:nvPr/>
        </p:nvSpPr>
        <p:spPr bwMode="auto">
          <a:xfrm>
            <a:off x="3970338" y="0"/>
            <a:ext cx="3040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19" name="Rectangle 7"/>
          <p:cNvSpPr>
            <a:spLocks noChangeArrowheads="1"/>
          </p:cNvSpPr>
          <p:nvPr/>
        </p:nvSpPr>
        <p:spPr bwMode="auto">
          <a:xfrm>
            <a:off x="3970338" y="8774113"/>
            <a:ext cx="304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28" tIns="0" rIns="19228" bIns="0" anchor="b"/>
          <a:lstStyle/>
          <a:p>
            <a:pPr marL="0" marR="0" lvl="0" indent="0" algn="r" defTabSz="9810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68620" name="Rectangle 8"/>
          <p:cNvSpPr>
            <a:spLocks noChangeArrowheads="1"/>
          </p:cNvSpPr>
          <p:nvPr/>
        </p:nvSpPr>
        <p:spPr bwMode="auto">
          <a:xfrm>
            <a:off x="0" y="8774113"/>
            <a:ext cx="304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1" name="Rectangle 9"/>
          <p:cNvSpPr>
            <a:spLocks noChangeArrowheads="1"/>
          </p:cNvSpPr>
          <p:nvPr/>
        </p:nvSpPr>
        <p:spPr bwMode="auto">
          <a:xfrm>
            <a:off x="0" y="0"/>
            <a:ext cx="304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2" name="Rectangle 10"/>
          <p:cNvSpPr>
            <a:spLocks noChangeArrowheads="1"/>
          </p:cNvSpPr>
          <p:nvPr/>
        </p:nvSpPr>
        <p:spPr bwMode="auto">
          <a:xfrm>
            <a:off x="3970338" y="0"/>
            <a:ext cx="3040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3" name="Rectangle 11"/>
          <p:cNvSpPr>
            <a:spLocks noChangeArrowheads="1"/>
          </p:cNvSpPr>
          <p:nvPr/>
        </p:nvSpPr>
        <p:spPr bwMode="auto">
          <a:xfrm>
            <a:off x="3970338" y="8774113"/>
            <a:ext cx="304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28" tIns="0" rIns="19228" bIns="0" anchor="b"/>
          <a:lstStyle/>
          <a:p>
            <a:pPr marL="0" marR="0" lvl="0" indent="0" algn="r" defTabSz="9810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68624" name="Rectangle 12"/>
          <p:cNvSpPr>
            <a:spLocks noChangeArrowheads="1"/>
          </p:cNvSpPr>
          <p:nvPr/>
        </p:nvSpPr>
        <p:spPr bwMode="auto">
          <a:xfrm>
            <a:off x="0" y="8774113"/>
            <a:ext cx="304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5" name="Rectangle 13"/>
          <p:cNvSpPr>
            <a:spLocks noChangeArrowheads="1"/>
          </p:cNvSpPr>
          <p:nvPr/>
        </p:nvSpPr>
        <p:spPr bwMode="auto">
          <a:xfrm>
            <a:off x="0" y="0"/>
            <a:ext cx="304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6" name="Rectangle 14"/>
          <p:cNvSpPr>
            <a:spLocks noChangeArrowheads="1"/>
          </p:cNvSpPr>
          <p:nvPr/>
        </p:nvSpPr>
        <p:spPr bwMode="auto">
          <a:xfrm>
            <a:off x="3970338" y="0"/>
            <a:ext cx="3040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7" name="Rectangle 15"/>
          <p:cNvSpPr>
            <a:spLocks noChangeArrowheads="1"/>
          </p:cNvSpPr>
          <p:nvPr/>
        </p:nvSpPr>
        <p:spPr bwMode="auto">
          <a:xfrm>
            <a:off x="3970338" y="8774113"/>
            <a:ext cx="304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28" tIns="0" rIns="19228" bIns="0" anchor="b"/>
          <a:lstStyle/>
          <a:p>
            <a:pPr marL="0" marR="0" lvl="0" indent="0" algn="r" defTabSz="9810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68628" name="Rectangle 16"/>
          <p:cNvSpPr>
            <a:spLocks noChangeArrowheads="1"/>
          </p:cNvSpPr>
          <p:nvPr/>
        </p:nvSpPr>
        <p:spPr bwMode="auto">
          <a:xfrm>
            <a:off x="0" y="8774113"/>
            <a:ext cx="304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29" name="Rectangle 17"/>
          <p:cNvSpPr>
            <a:spLocks noChangeArrowheads="1"/>
          </p:cNvSpPr>
          <p:nvPr/>
        </p:nvSpPr>
        <p:spPr bwMode="auto">
          <a:xfrm>
            <a:off x="0" y="0"/>
            <a:ext cx="304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30" name="Rectangle 18"/>
          <p:cNvSpPr>
            <a:spLocks noChangeArrowheads="1"/>
          </p:cNvSpPr>
          <p:nvPr/>
        </p:nvSpPr>
        <p:spPr bwMode="auto">
          <a:xfrm>
            <a:off x="3968750" y="-1588"/>
            <a:ext cx="30416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31" name="Rectangle 19"/>
          <p:cNvSpPr>
            <a:spLocks noChangeArrowheads="1"/>
          </p:cNvSpPr>
          <p:nvPr/>
        </p:nvSpPr>
        <p:spPr bwMode="auto">
          <a:xfrm>
            <a:off x="3968750" y="8774113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228" tIns="0" rIns="19228" bIns="0" anchor="b"/>
          <a:lstStyle/>
          <a:p>
            <a:pPr marL="0" marR="0" lvl="0" indent="0" algn="r" defTabSz="9810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68632" name="Rectangle 20"/>
          <p:cNvSpPr>
            <a:spLocks noChangeArrowheads="1"/>
          </p:cNvSpPr>
          <p:nvPr/>
        </p:nvSpPr>
        <p:spPr bwMode="auto">
          <a:xfrm>
            <a:off x="0" y="8774113"/>
            <a:ext cx="30400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33" name="Rectangle 21"/>
          <p:cNvSpPr>
            <a:spLocks noChangeArrowheads="1"/>
          </p:cNvSpPr>
          <p:nvPr/>
        </p:nvSpPr>
        <p:spPr bwMode="auto">
          <a:xfrm>
            <a:off x="0" y="-1588"/>
            <a:ext cx="3040063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8634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738" y="700088"/>
            <a:ext cx="6132512" cy="3449637"/>
          </a:xfrm>
          <a:ln cap="flat">
            <a:solidFill>
              <a:schemeClr val="tx1"/>
            </a:solidFill>
          </a:ln>
        </p:spPr>
      </p:sp>
      <p:sp>
        <p:nvSpPr>
          <p:cNvPr id="68635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33450" y="4384675"/>
            <a:ext cx="5141913" cy="4160838"/>
          </a:xfrm>
          <a:noFill/>
          <a:ln w="9525"/>
        </p:spPr>
        <p:txBody>
          <a:bodyPr lIns="96138" tIns="46467" rIns="96138" bIns="46467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987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02107-00AA-465D-8462-095CF48235D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05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02107-00AA-465D-8462-095CF48235D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1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29f640440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429f640440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429f640440_2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29f64044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429f64044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901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29f64044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429f64044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85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76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7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jp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nimakumar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mailto:jburdick@Caltech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179" y="331076"/>
            <a:ext cx="4469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CS/EE/ME 75(a)</a:t>
            </a:r>
          </a:p>
          <a:p>
            <a:pPr algn="ctr"/>
            <a:r>
              <a:rPr lang="en-US" sz="1800" dirty="0" smtClean="0"/>
              <a:t>Oct. </a:t>
            </a:r>
            <a:r>
              <a:rPr lang="en-US" sz="1800" dirty="0" smtClean="0"/>
              <a:t>29, </a:t>
            </a:r>
            <a:r>
              <a:rPr lang="en-US" sz="1800" dirty="0" smtClean="0"/>
              <a:t>2018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847397" y="1481958"/>
            <a:ext cx="6779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Today:</a:t>
            </a:r>
          </a:p>
          <a:p>
            <a:pPr marL="457200" lvl="4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Structured Design Artifacts</a:t>
            </a:r>
          </a:p>
          <a:p>
            <a:pPr marL="630238" lvl="5" indent="169863">
              <a:buFont typeface="Arial" panose="020B0604020202020204" pitchFamily="34" charset="0"/>
              <a:buChar char="•"/>
            </a:pPr>
            <a:r>
              <a:rPr lang="en-US" sz="2000" dirty="0" err="1" smtClean="0"/>
              <a:t>GOTChA</a:t>
            </a:r>
            <a:r>
              <a:rPr lang="en-US" sz="2000" dirty="0" smtClean="0"/>
              <a:t> Chart</a:t>
            </a:r>
          </a:p>
          <a:p>
            <a:pPr marL="630238" lvl="5" indent="169863">
              <a:buFont typeface="Arial" panose="020B0604020202020204" pitchFamily="34" charset="0"/>
              <a:buChar char="•"/>
            </a:pPr>
            <a:r>
              <a:rPr lang="en-US" sz="2000" dirty="0" smtClean="0"/>
              <a:t>Objective Tree</a:t>
            </a:r>
          </a:p>
          <a:p>
            <a:pPr marL="630238" lvl="5" indent="169863">
              <a:buFont typeface="Arial" panose="020B0604020202020204" pitchFamily="34" charset="0"/>
              <a:buChar char="•"/>
            </a:pPr>
            <a:r>
              <a:rPr lang="en-US" sz="2000" dirty="0" smtClean="0"/>
              <a:t>System </a:t>
            </a:r>
            <a:r>
              <a:rPr lang="en-US" sz="2000" dirty="0"/>
              <a:t>Architectures</a:t>
            </a:r>
          </a:p>
          <a:p>
            <a:pPr marL="457200" lvl="4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Teaming &amp; Projects </a:t>
            </a:r>
          </a:p>
          <a:p>
            <a:pPr marL="457200" lvl="4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Homework</a:t>
            </a:r>
            <a:endParaRPr lang="en-US" sz="2000" dirty="0" smtClean="0"/>
          </a:p>
          <a:p>
            <a:pPr marL="457200" lvl="6" indent="-16986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JPL Quad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06" y="2955"/>
            <a:ext cx="6854059" cy="51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1"/>
            <a:ext cx="7886700" cy="994172"/>
          </a:xfrm>
        </p:spPr>
        <p:txBody>
          <a:bodyPr/>
          <a:lstStyle/>
          <a:p>
            <a:r>
              <a:rPr lang="en-US" dirty="0"/>
              <a:t>Final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0150"/>
            <a:ext cx="8447923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/>
          <p:nvPr/>
        </p:nvSpPr>
        <p:spPr>
          <a:xfrm>
            <a:off x="-33037" y="0"/>
            <a:ext cx="9177075" cy="51435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/>
          <p:nvPr/>
        </p:nvSpPr>
        <p:spPr>
          <a:xfrm>
            <a:off x="2795325" y="198263"/>
            <a:ext cx="1207800" cy="1266525"/>
          </a:xfrm>
          <a:prstGeom prst="round1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Mobility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Long-endurance all-terrain mobility platform.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8" name="Google Shape;158;p27"/>
          <p:cNvCxnSpPr/>
          <p:nvPr/>
        </p:nvCxnSpPr>
        <p:spPr>
          <a:xfrm>
            <a:off x="2790038" y="409050"/>
            <a:ext cx="12066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9" name="Google Shape;159;p27" descr="https://lh4.googleusercontent.com/zkNo-JD5MCzaJS0g5oumg1xWGLlJ-PJE14NlU8klkBAo4aJ9rNzp2kOThMicjBbZxb5xWGR4kJMEfULA60G0181sq3fT0zUjjnLsUBeYJ17wbaCOgE1CPgGAVnlX34tB8SQTHtxpipdmKxgAEw"/>
          <p:cNvPicPr preferRelativeResize="0"/>
          <p:nvPr/>
        </p:nvPicPr>
        <p:blipFill rotWithShape="1">
          <a:blip r:embed="rId3">
            <a:alphaModFix/>
          </a:blip>
          <a:srcRect l="7461" t="36117" r="80004" b="44524"/>
          <a:stretch/>
        </p:blipFill>
        <p:spPr>
          <a:xfrm>
            <a:off x="3084610" y="819028"/>
            <a:ext cx="617528" cy="63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/>
          <p:nvPr/>
        </p:nvSpPr>
        <p:spPr>
          <a:xfrm>
            <a:off x="3888319" y="312563"/>
            <a:ext cx="1425150" cy="1266525"/>
          </a:xfrm>
          <a:prstGeom prst="round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Localization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Onboard localization + </a:t>
            </a: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Magneto-quasi-static-based resilient localization system.</a:t>
            </a: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1" name="Google Shape;161;p27"/>
          <p:cNvCxnSpPr/>
          <p:nvPr/>
        </p:nvCxnSpPr>
        <p:spPr>
          <a:xfrm>
            <a:off x="3892819" y="509006"/>
            <a:ext cx="14262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2" name="Google Shape;162;p27"/>
          <p:cNvGrpSpPr/>
          <p:nvPr/>
        </p:nvGrpSpPr>
        <p:grpSpPr>
          <a:xfrm>
            <a:off x="3942453" y="845399"/>
            <a:ext cx="1237979" cy="694919"/>
            <a:chOff x="9478801" y="502809"/>
            <a:chExt cx="2708630" cy="1353430"/>
          </a:xfrm>
        </p:grpSpPr>
        <p:pic>
          <p:nvPicPr>
            <p:cNvPr id="163" name="Google Shape;163;p27"/>
            <p:cNvPicPr preferRelativeResize="0"/>
            <p:nvPr/>
          </p:nvPicPr>
          <p:blipFill rotWithShape="1">
            <a:blip r:embed="rId4">
              <a:alphaModFix/>
            </a:blip>
            <a:srcRect r="10449"/>
            <a:stretch/>
          </p:blipFill>
          <p:spPr>
            <a:xfrm>
              <a:off x="9478801" y="683167"/>
              <a:ext cx="2507421" cy="1173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7"/>
            <p:cNvPicPr preferRelativeResize="0"/>
            <p:nvPr/>
          </p:nvPicPr>
          <p:blipFill rotWithShape="1">
            <a:blip r:embed="rId5">
              <a:alphaModFix/>
            </a:blip>
            <a:srcRect l="78093" t="17031" r="3421" b="44610"/>
            <a:stretch/>
          </p:blipFill>
          <p:spPr>
            <a:xfrm>
              <a:off x="11664223" y="502809"/>
              <a:ext cx="523208" cy="802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p27"/>
          <p:cNvSpPr/>
          <p:nvPr/>
        </p:nvSpPr>
        <p:spPr>
          <a:xfrm>
            <a:off x="5193038" y="426863"/>
            <a:ext cx="1528875" cy="1266525"/>
          </a:xfrm>
          <a:prstGeom prst="round1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Distributed Perception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Robust distributed perception under uncertainty using DGPO.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6" name="Google Shape;166;p27"/>
          <p:cNvCxnSpPr/>
          <p:nvPr/>
        </p:nvCxnSpPr>
        <p:spPr>
          <a:xfrm rot="10800000" flipH="1">
            <a:off x="5193038" y="643106"/>
            <a:ext cx="1566675" cy="3375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" name="Google Shape;16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3131" y="1004966"/>
            <a:ext cx="1425150" cy="63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/>
        </p:nvSpPr>
        <p:spPr>
          <a:xfrm>
            <a:off x="6606731" y="523350"/>
            <a:ext cx="2299950" cy="1266525"/>
          </a:xfrm>
          <a:prstGeom prst="round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Disruption-Tolerant Networking.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9" name="Google Shape;169;p27"/>
          <p:cNvCxnSpPr/>
          <p:nvPr/>
        </p:nvCxnSpPr>
        <p:spPr>
          <a:xfrm>
            <a:off x="6613931" y="780306"/>
            <a:ext cx="2280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0" name="Google Shape;170;p27"/>
          <p:cNvGrpSpPr/>
          <p:nvPr/>
        </p:nvGrpSpPr>
        <p:grpSpPr>
          <a:xfrm>
            <a:off x="6667577" y="597704"/>
            <a:ext cx="2178253" cy="1146114"/>
            <a:chOff x="9147216" y="3516473"/>
            <a:chExt cx="2904338" cy="1528152"/>
          </a:xfrm>
        </p:grpSpPr>
        <p:pic>
          <p:nvPicPr>
            <p:cNvPr id="171" name="Google Shape;171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>
              <a:off x="9553797" y="3642680"/>
              <a:ext cx="995364" cy="1808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001743" y="3516473"/>
              <a:ext cx="1049811" cy="14505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27"/>
          <p:cNvSpPr/>
          <p:nvPr/>
        </p:nvSpPr>
        <p:spPr>
          <a:xfrm>
            <a:off x="7138125" y="1693388"/>
            <a:ext cx="1924200" cy="1310850"/>
          </a:xfrm>
          <a:prstGeom prst="round1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Autonomy</a:t>
            </a:r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Risk-aware belief space autonomy using feedback-based information roadmaps.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4" name="Google Shape;174;p27"/>
          <p:cNvCxnSpPr/>
          <p:nvPr/>
        </p:nvCxnSpPr>
        <p:spPr>
          <a:xfrm>
            <a:off x="2481464" y="198244"/>
            <a:ext cx="0" cy="147577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lgDashDot"/>
            <a:round/>
            <a:headEnd type="none" w="sm" len="sm"/>
            <a:tailEnd type="none" w="sm" len="sm"/>
          </a:ln>
        </p:spPr>
      </p:cxnSp>
      <p:pic>
        <p:nvPicPr>
          <p:cNvPr id="175" name="Google Shape;175;p27"/>
          <p:cNvPicPr preferRelativeResize="0"/>
          <p:nvPr/>
        </p:nvPicPr>
        <p:blipFill rotWithShape="1">
          <a:blip r:embed="rId9">
            <a:alphaModFix/>
          </a:blip>
          <a:srcRect t="18995"/>
          <a:stretch/>
        </p:blipFill>
        <p:spPr>
          <a:xfrm>
            <a:off x="346509" y="3971350"/>
            <a:ext cx="896965" cy="94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93846" y="3974684"/>
            <a:ext cx="1427854" cy="1039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/>
          <p:nvPr/>
        </p:nvSpPr>
        <p:spPr>
          <a:xfrm>
            <a:off x="212663" y="4898569"/>
            <a:ext cx="8849663" cy="19035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facility</a:t>
            </a: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Caltech’s center for Autonomous Systems and Technologies (CAST), JPL’s large Mars Yard, Mueller Tunnel, Bronson/Pisgah/Big-Skylight caves, Galvez tunnel, and potentially abandoned LA railway tunnels. </a:t>
            </a:r>
            <a:endParaRPr sz="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263556" y="144757"/>
            <a:ext cx="2504602" cy="8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CoSTAR-bots</a:t>
            </a:r>
            <a:endParaRPr sz="1500" b="1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</a:t>
            </a:r>
            <a:r>
              <a:rPr lang="en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llaborative </a:t>
            </a: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</a:t>
            </a: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erranean </a:t>
            </a:r>
            <a:endParaRPr sz="1100"/>
          </a:p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utonomous </a:t>
            </a:r>
            <a:endParaRPr sz="1100"/>
          </a:p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esilient ro</a:t>
            </a:r>
            <a:r>
              <a:rPr lang="en" sz="15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bots</a:t>
            </a:r>
            <a:endParaRPr sz="1500" b="0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9" name="Google Shape;179;p27"/>
          <p:cNvCxnSpPr/>
          <p:nvPr/>
        </p:nvCxnSpPr>
        <p:spPr>
          <a:xfrm>
            <a:off x="7141031" y="1880400"/>
            <a:ext cx="19158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0" name="Google Shape;180;p27"/>
          <p:cNvPicPr preferRelativeResize="0"/>
          <p:nvPr/>
        </p:nvPicPr>
        <p:blipFill rotWithShape="1">
          <a:blip r:embed="rId11">
            <a:alphaModFix/>
          </a:blip>
          <a:srcRect b="14080"/>
          <a:stretch/>
        </p:blipFill>
        <p:spPr>
          <a:xfrm>
            <a:off x="7188994" y="2155894"/>
            <a:ext cx="1799681" cy="73795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/>
          <p:nvPr/>
        </p:nvSpPr>
        <p:spPr>
          <a:xfrm>
            <a:off x="7205494" y="2900813"/>
            <a:ext cx="1856700" cy="1974600"/>
          </a:xfrm>
          <a:prstGeom prst="round1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Mapping</a:t>
            </a:r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High-resolution and consistent representation using Confidence-rich grid mapping.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2" name="Google Shape;182;p27"/>
          <p:cNvCxnSpPr/>
          <p:nvPr/>
        </p:nvCxnSpPr>
        <p:spPr>
          <a:xfrm>
            <a:off x="7198679" y="3103556"/>
            <a:ext cx="18558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7"/>
          <p:cNvGrpSpPr/>
          <p:nvPr/>
        </p:nvGrpSpPr>
        <p:grpSpPr>
          <a:xfrm>
            <a:off x="7223344" y="3495375"/>
            <a:ext cx="1799663" cy="1192747"/>
            <a:chOff x="317372" y="5544120"/>
            <a:chExt cx="2758739" cy="2584641"/>
          </a:xfrm>
        </p:grpSpPr>
        <p:pic>
          <p:nvPicPr>
            <p:cNvPr id="184" name="Google Shape;184;p27"/>
            <p:cNvPicPr preferRelativeResize="0"/>
            <p:nvPr/>
          </p:nvPicPr>
          <p:blipFill rotWithShape="1">
            <a:blip r:embed="rId12">
              <a:alphaModFix/>
            </a:blip>
            <a:srcRect b="47714"/>
            <a:stretch/>
          </p:blipFill>
          <p:spPr>
            <a:xfrm>
              <a:off x="317372" y="5544120"/>
              <a:ext cx="2758739" cy="1145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7"/>
            <p:cNvPicPr preferRelativeResize="0"/>
            <p:nvPr/>
          </p:nvPicPr>
          <p:blipFill rotWithShape="1">
            <a:blip r:embed="rId13">
              <a:alphaModFix/>
            </a:blip>
            <a:srcRect l="30912" r="44550"/>
            <a:stretch/>
          </p:blipFill>
          <p:spPr>
            <a:xfrm>
              <a:off x="423598" y="7061062"/>
              <a:ext cx="1556729" cy="1067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27"/>
          <p:cNvGrpSpPr/>
          <p:nvPr/>
        </p:nvGrpSpPr>
        <p:grpSpPr>
          <a:xfrm>
            <a:off x="8259755" y="4093442"/>
            <a:ext cx="669136" cy="686738"/>
            <a:chOff x="906428" y="880162"/>
            <a:chExt cx="4992624" cy="4284746"/>
          </a:xfrm>
        </p:grpSpPr>
        <p:pic>
          <p:nvPicPr>
            <p:cNvPr id="187" name="Google Shape;187;p2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6428" y="880162"/>
              <a:ext cx="4992624" cy="38953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" name="Google Shape;188;p27"/>
            <p:cNvGrpSpPr/>
            <p:nvPr/>
          </p:nvGrpSpPr>
          <p:grpSpPr>
            <a:xfrm>
              <a:off x="3088120" y="2573947"/>
              <a:ext cx="2793995" cy="2590961"/>
              <a:chOff x="711410" y="1785771"/>
              <a:chExt cx="2574162" cy="2557711"/>
            </a:xfrm>
          </p:grpSpPr>
          <p:sp>
            <p:nvSpPr>
              <p:cNvPr id="189" name="Google Shape;189;p27"/>
              <p:cNvSpPr/>
              <p:nvPr/>
            </p:nvSpPr>
            <p:spPr>
              <a:xfrm>
                <a:off x="711410" y="2397382"/>
                <a:ext cx="2205900" cy="19461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76200" sy="23000" kx="-120009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27"/>
              <p:cNvSpPr/>
              <p:nvPr/>
            </p:nvSpPr>
            <p:spPr>
              <a:xfrm>
                <a:off x="896665" y="341913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27"/>
              <p:cNvSpPr/>
              <p:nvPr/>
            </p:nvSpPr>
            <p:spPr>
              <a:xfrm>
                <a:off x="1444478" y="341913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>
                <a:off x="1444478" y="2866292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27"/>
              <p:cNvSpPr/>
              <p:nvPr/>
            </p:nvSpPr>
            <p:spPr>
              <a:xfrm>
                <a:off x="896693" y="2866292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27"/>
              <p:cNvSpPr/>
              <p:nvPr/>
            </p:nvSpPr>
            <p:spPr>
              <a:xfrm>
                <a:off x="2001559" y="341913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>
                <a:off x="2549372" y="341913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27"/>
              <p:cNvSpPr/>
              <p:nvPr/>
            </p:nvSpPr>
            <p:spPr>
              <a:xfrm>
                <a:off x="2549372" y="2866292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27"/>
              <p:cNvSpPr/>
              <p:nvPr/>
            </p:nvSpPr>
            <p:spPr>
              <a:xfrm>
                <a:off x="2007038" y="2866292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>
                <a:off x="896665" y="231848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27"/>
              <p:cNvSpPr/>
              <p:nvPr/>
            </p:nvSpPr>
            <p:spPr>
              <a:xfrm>
                <a:off x="1444478" y="231848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7"/>
              <p:cNvSpPr/>
              <p:nvPr/>
            </p:nvSpPr>
            <p:spPr>
              <a:xfrm>
                <a:off x="1444478" y="1785771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27"/>
              <p:cNvSpPr/>
              <p:nvPr/>
            </p:nvSpPr>
            <p:spPr>
              <a:xfrm>
                <a:off x="896693" y="1785771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27"/>
              <p:cNvSpPr/>
              <p:nvPr/>
            </p:nvSpPr>
            <p:spPr>
              <a:xfrm>
                <a:off x="2001559" y="231848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27"/>
              <p:cNvSpPr/>
              <p:nvPr/>
            </p:nvSpPr>
            <p:spPr>
              <a:xfrm>
                <a:off x="2549372" y="1789425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27"/>
              <p:cNvSpPr/>
              <p:nvPr/>
            </p:nvSpPr>
            <p:spPr>
              <a:xfrm>
                <a:off x="2007038" y="1785771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7"/>
              <p:cNvSpPr/>
              <p:nvPr/>
            </p:nvSpPr>
            <p:spPr>
              <a:xfrm>
                <a:off x="2549372" y="231848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27"/>
              <p:cNvSpPr/>
              <p:nvPr/>
            </p:nvSpPr>
            <p:spPr>
              <a:xfrm>
                <a:off x="711410" y="360719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27"/>
              <p:cNvSpPr/>
              <p:nvPr/>
            </p:nvSpPr>
            <p:spPr>
              <a:xfrm>
                <a:off x="1259222" y="360719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27"/>
              <p:cNvSpPr/>
              <p:nvPr/>
            </p:nvSpPr>
            <p:spPr>
              <a:xfrm>
                <a:off x="1259222" y="3054343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9" name="Google Shape;209;p2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367338" y="3844476"/>
                <a:ext cx="573172" cy="3824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10" name="Google Shape;210;p27"/>
              <p:cNvGrpSpPr/>
              <p:nvPr/>
            </p:nvGrpSpPr>
            <p:grpSpPr>
              <a:xfrm>
                <a:off x="948723" y="2064860"/>
                <a:ext cx="2222547" cy="382466"/>
                <a:chOff x="3766675" y="1907084"/>
                <a:chExt cx="1941937" cy="334177"/>
              </a:xfrm>
            </p:grpSpPr>
            <p:pic>
              <p:nvPicPr>
                <p:cNvPr id="211" name="Google Shape;211;p27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/>
                <a:stretch/>
              </p:blipFill>
              <p:spPr>
                <a:xfrm>
                  <a:off x="4733572" y="1907084"/>
                  <a:ext cx="500787" cy="3341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" name="Google Shape;212;p27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3766675" y="2079587"/>
                  <a:ext cx="500787" cy="1616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" name="Google Shape;213;p27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4238527" y="1951309"/>
                  <a:ext cx="500788" cy="2899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" name="Google Shape;214;p27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/>
                <a:stretch/>
              </p:blipFill>
              <p:spPr>
                <a:xfrm>
                  <a:off x="5207826" y="1988441"/>
                  <a:ext cx="500786" cy="2528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15" name="Google Shape;215;p27"/>
              <p:cNvSpPr/>
              <p:nvPr/>
            </p:nvSpPr>
            <p:spPr>
              <a:xfrm>
                <a:off x="711438" y="3054343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6" name="Google Shape;216;p2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827282" y="3305631"/>
                <a:ext cx="573172" cy="3824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7" name="Google Shape;217;p27"/>
              <p:cNvSpPr/>
              <p:nvPr/>
            </p:nvSpPr>
            <p:spPr>
              <a:xfrm>
                <a:off x="1816304" y="360719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>
                <a:off x="2364117" y="3607190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9" name="Google Shape;219;p27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367338" y="3356249"/>
                <a:ext cx="573173" cy="3318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0" name="Google Shape;220;p27"/>
              <p:cNvSpPr/>
              <p:nvPr/>
            </p:nvSpPr>
            <p:spPr>
              <a:xfrm>
                <a:off x="2364117" y="3054343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1813331" y="3057928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>
                <a:off x="711410" y="2506531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3" name="Google Shape;223;p27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830706" y="2882904"/>
                <a:ext cx="586073" cy="2570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p27"/>
              <p:cNvSpPr/>
              <p:nvPr/>
            </p:nvSpPr>
            <p:spPr>
              <a:xfrm>
                <a:off x="1264221" y="251152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5" name="Google Shape;225;p27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827282" y="4052561"/>
                <a:ext cx="573171" cy="1743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6" name="Google Shape;226;p27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1375592" y="2951483"/>
                <a:ext cx="558795" cy="1884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7" name="Google Shape;227;p27"/>
              <p:cNvSpPr/>
              <p:nvPr/>
            </p:nvSpPr>
            <p:spPr>
              <a:xfrm>
                <a:off x="1259222" y="1964586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711438" y="1964586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1821784" y="1964586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7"/>
              <p:cNvSpPr/>
              <p:nvPr/>
            </p:nvSpPr>
            <p:spPr>
              <a:xfrm>
                <a:off x="1821087" y="2514029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1" name="Google Shape;231;p27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1908377" y="2792334"/>
                <a:ext cx="573172" cy="3455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27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1908377" y="2397382"/>
                <a:ext cx="573175" cy="2151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3" name="Google Shape;233;p27"/>
              <p:cNvSpPr/>
              <p:nvPr/>
            </p:nvSpPr>
            <p:spPr>
              <a:xfrm>
                <a:off x="2364117" y="2516528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2364117" y="1964586"/>
                <a:ext cx="736200" cy="736200"/>
              </a:xfrm>
              <a:prstGeom prst="cube">
                <a:avLst>
                  <a:gd name="adj" fmla="val 25000"/>
                </a:avLst>
              </a:prstGeom>
              <a:solidFill>
                <a:schemeClr val="accent3">
                  <a:alpha val="62745"/>
                </a:schemeClr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27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2482197" y="2962804"/>
                <a:ext cx="573175" cy="180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236;p2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476745" y="3398748"/>
                <a:ext cx="573173" cy="2893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p2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933939" y="3305631"/>
                <a:ext cx="573172" cy="3824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27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476745" y="4052561"/>
                <a:ext cx="573171" cy="1743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27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1933939" y="4012234"/>
                <a:ext cx="573175" cy="2147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27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801719" y="2255590"/>
                <a:ext cx="573172" cy="3569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1" name="Google Shape;241;p27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1341775" y="2460658"/>
                <a:ext cx="573175" cy="1518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2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451181" y="2323132"/>
                <a:ext cx="573173" cy="289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3" name="Google Shape;243;p27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89396" y="1719035"/>
            <a:ext cx="6843952" cy="213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 txBox="1">
            <a:spLocks noGrp="1"/>
          </p:cNvSpPr>
          <p:nvPr>
            <p:ph type="title"/>
          </p:nvPr>
        </p:nvSpPr>
        <p:spPr>
          <a:xfrm>
            <a:off x="165825" y="8800"/>
            <a:ext cx="8811300" cy="65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</a:t>
            </a:r>
            <a:r>
              <a:rPr lang="en" sz="33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in 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SubT</a:t>
            </a:r>
            <a:r>
              <a:rPr lang="en" sz="33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Environments</a:t>
            </a:r>
            <a:endParaRPr sz="33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44"/>
          <p:cNvSpPr txBox="1">
            <a:spLocks noGrp="1"/>
          </p:cNvSpPr>
          <p:nvPr>
            <p:ph type="body" idx="1"/>
          </p:nvPr>
        </p:nvSpPr>
        <p:spPr>
          <a:xfrm>
            <a:off x="61050" y="724500"/>
            <a:ext cx="5085900" cy="4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•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Mobility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Narrow passages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Climbs and </a:t>
            </a: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drops</a:t>
            </a: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Unpredictable terrain</a:t>
            </a: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Dust, debris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•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Perception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Bandwidth constraints 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Darkness/energy constraints</a:t>
            </a:r>
          </a:p>
          <a:p>
            <a:pPr marL="5207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Dust/debris</a:t>
            </a:r>
            <a:endParaRPr lang="en" sz="1800" b="0" i="0" u="none" strike="noStrike" cap="none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Perceptual 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aliasing and high outlier rate </a:t>
            </a:r>
            <a:endParaRPr lang="en" sz="1800" b="0" i="0" u="none" strike="noStrike" cap="none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Automated or human-guided recognition?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Localization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GPS underground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Limited communication between vehicles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Multi-vehicle aspect. 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5" name="Google Shape;44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174" y="618532"/>
            <a:ext cx="2004564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9102" y="746445"/>
            <a:ext cx="2004563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6290" y="725651"/>
            <a:ext cx="1997300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9178" y="2008681"/>
            <a:ext cx="1937979" cy="12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4"/>
          <p:cNvPicPr preferRelativeResize="0"/>
          <p:nvPr/>
        </p:nvPicPr>
        <p:blipFill rotWithShape="1">
          <a:blip r:embed="rId7">
            <a:alphaModFix/>
          </a:blip>
          <a:srcRect t="12395" r="1263" b="7993"/>
          <a:stretch/>
        </p:blipFill>
        <p:spPr>
          <a:xfrm>
            <a:off x="5001554" y="2153494"/>
            <a:ext cx="1997308" cy="120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4844" y="3439340"/>
            <a:ext cx="806661" cy="146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/>
          <p:cNvPicPr preferRelativeResize="0"/>
          <p:nvPr/>
        </p:nvPicPr>
        <p:blipFill rotWithShape="1">
          <a:blip r:embed="rId9">
            <a:alphaModFix/>
          </a:blip>
          <a:srcRect t="5935"/>
          <a:stretch/>
        </p:blipFill>
        <p:spPr>
          <a:xfrm>
            <a:off x="7955663" y="3507788"/>
            <a:ext cx="1088063" cy="1414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44"/>
          <p:cNvGrpSpPr/>
          <p:nvPr/>
        </p:nvGrpSpPr>
        <p:grpSpPr>
          <a:xfrm>
            <a:off x="6286093" y="3688290"/>
            <a:ext cx="1615339" cy="963950"/>
            <a:chOff x="5899550" y="5339175"/>
            <a:chExt cx="2374800" cy="1375500"/>
          </a:xfrm>
        </p:grpSpPr>
        <p:sp>
          <p:nvSpPr>
            <p:cNvPr id="453" name="Google Shape;453;p44"/>
            <p:cNvSpPr/>
            <p:nvPr/>
          </p:nvSpPr>
          <p:spPr>
            <a:xfrm>
              <a:off x="5899550" y="5339175"/>
              <a:ext cx="2374800" cy="137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4" name="Google Shape;454;p4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99582" y="5393402"/>
              <a:ext cx="2374742" cy="12670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42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 txBox="1">
            <a:spLocks noGrp="1"/>
          </p:cNvSpPr>
          <p:nvPr>
            <p:ph type="title"/>
          </p:nvPr>
        </p:nvSpPr>
        <p:spPr>
          <a:xfrm>
            <a:off x="165825" y="8800"/>
            <a:ext cx="8811300" cy="65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</a:t>
            </a:r>
            <a:r>
              <a:rPr lang="en" sz="33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in 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SubT</a:t>
            </a:r>
            <a:r>
              <a:rPr lang="en" sz="33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Environments</a:t>
            </a:r>
            <a:endParaRPr sz="33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44"/>
          <p:cNvSpPr txBox="1">
            <a:spLocks noGrp="1"/>
          </p:cNvSpPr>
          <p:nvPr>
            <p:ph type="body" idx="1"/>
          </p:nvPr>
        </p:nvSpPr>
        <p:spPr>
          <a:xfrm>
            <a:off x="84699" y="1599486"/>
            <a:ext cx="5085900" cy="330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•"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Latency constraints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Requires daisy-chain operation 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Multipath environment can generate unpredictable link </a:t>
            </a:r>
            <a:r>
              <a:rPr lang="en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qualities</a:t>
            </a: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Rock/soil is poor transmission medium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to model, validate, and mitigate uncertainties in data links between nodes in SubT environment </a:t>
            </a:r>
            <a:endParaRPr lang="en" sz="1800" b="0" i="0" u="none" strike="noStrike" cap="none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0700" marR="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Char char="-"/>
            </a:pPr>
            <a:r>
              <a:rPr lang="en-US" sz="1800" b="0" i="0" u="none" strike="noStrike" cap="none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drop out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5" name="Google Shape;44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174" y="618532"/>
            <a:ext cx="2004564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9102" y="746445"/>
            <a:ext cx="2004563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6290" y="725651"/>
            <a:ext cx="1997300" cy="132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9178" y="2008681"/>
            <a:ext cx="1937979" cy="12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4"/>
          <p:cNvPicPr preferRelativeResize="0"/>
          <p:nvPr/>
        </p:nvPicPr>
        <p:blipFill rotWithShape="1">
          <a:blip r:embed="rId7">
            <a:alphaModFix/>
          </a:blip>
          <a:srcRect t="12395" r="1263" b="7993"/>
          <a:stretch/>
        </p:blipFill>
        <p:spPr>
          <a:xfrm>
            <a:off x="5001554" y="2153494"/>
            <a:ext cx="1997308" cy="120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4844" y="3439340"/>
            <a:ext cx="806661" cy="146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/>
          <p:cNvPicPr preferRelativeResize="0"/>
          <p:nvPr/>
        </p:nvPicPr>
        <p:blipFill rotWithShape="1">
          <a:blip r:embed="rId9">
            <a:alphaModFix/>
          </a:blip>
          <a:srcRect t="5935"/>
          <a:stretch/>
        </p:blipFill>
        <p:spPr>
          <a:xfrm>
            <a:off x="7955663" y="3507788"/>
            <a:ext cx="1088063" cy="1414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44"/>
          <p:cNvGrpSpPr/>
          <p:nvPr/>
        </p:nvGrpSpPr>
        <p:grpSpPr>
          <a:xfrm>
            <a:off x="6286093" y="3688290"/>
            <a:ext cx="1615339" cy="963950"/>
            <a:chOff x="5899550" y="5339175"/>
            <a:chExt cx="2374800" cy="1375500"/>
          </a:xfrm>
        </p:grpSpPr>
        <p:sp>
          <p:nvSpPr>
            <p:cNvPr id="453" name="Google Shape;453;p44"/>
            <p:cNvSpPr/>
            <p:nvPr/>
          </p:nvSpPr>
          <p:spPr>
            <a:xfrm>
              <a:off x="5899550" y="5339175"/>
              <a:ext cx="2374800" cy="137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4" name="Google Shape;454;p4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99582" y="5393402"/>
              <a:ext cx="2374742" cy="12670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24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esign function dia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89" y="1529256"/>
            <a:ext cx="6667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378373"/>
            <a:ext cx="366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Function Diagram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788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4990" y="378373"/>
            <a:ext cx="498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System Architecture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10458" y="1288831"/>
            <a:ext cx="7740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is an Architecture: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model/structure of the 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Properties of the various elements involved in the 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Relationships between the various elements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Behaviors and Dynamics of the various elements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Multiple Views of the system (from energy usage, information usage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717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4990" y="378373"/>
            <a:ext cx="498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System Architecture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5068" y="1242061"/>
            <a:ext cx="8579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Requirements for an Architecture: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objects/elements of the system can be modeled (possibly as their own systems)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System can be broken down into small systems (hierarchy)</a:t>
            </a:r>
          </a:p>
          <a:p>
            <a:pPr marL="630238" lvl="2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Can be considered at various levels of abstraction</a:t>
            </a:r>
          </a:p>
          <a:p>
            <a:pPr marL="630238" lvl="2" indent="-173038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30238" lvl="2" indent="-173038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630238" lvl="2" indent="-173038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30238" lvl="2" indent="-173038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6146" name="Picture 2" descr="http://www.lix.polytechnique.fr/~golden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805" y="-4406981"/>
            <a:ext cx="21007426" cy="23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ix.polytechnique.fr/~golden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1" y="2028449"/>
            <a:ext cx="3133898" cy="9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lix.polytechnique.fr/~golden/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5" y="3586634"/>
            <a:ext cx="2403886" cy="15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lix.polytechnique.fr/~golden/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044" y="3817453"/>
            <a:ext cx="4445519" cy="10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04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ix.polytechnique.fr/~golden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06" y="1115334"/>
            <a:ext cx="3023183" cy="18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4990" y="378373"/>
            <a:ext cx="498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System Architecture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5068" y="1242061"/>
            <a:ext cx="85791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nteractions with environment and other systems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Interfaces between components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Socio-Technical Aspects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Behaviors and Dynamics of the various elements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Multiple Views of the system (from energy usage, information usage</a:t>
            </a:r>
            <a:endParaRPr lang="en-US" sz="2000" dirty="0"/>
          </a:p>
        </p:txBody>
      </p:sp>
      <p:pic>
        <p:nvPicPr>
          <p:cNvPr id="6146" name="Picture 2" descr="http://www.lix.polytechnique.fr/~golden/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805" y="-4406981"/>
            <a:ext cx="21007426" cy="23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lix.polytechnique.fr/~golden/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4"/>
          <a:stretch/>
        </p:blipFill>
        <p:spPr bwMode="auto">
          <a:xfrm>
            <a:off x="4045931" y="2852500"/>
            <a:ext cx="3364865" cy="10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1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4990" y="378373"/>
            <a:ext cx="498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System Architecture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5068" y="1242061"/>
            <a:ext cx="857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Multiple Views of the system (from energy usage, information usage</a:t>
            </a:r>
            <a:endParaRPr lang="en-US" sz="2000" dirty="0"/>
          </a:p>
        </p:txBody>
      </p:sp>
      <p:pic>
        <p:nvPicPr>
          <p:cNvPr id="6146" name="Picture 2" descr="http://www.lix.polytechnique.fr/~golden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805" y="-4406981"/>
            <a:ext cx="21007426" cy="23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lix.polytechnique.fr/~golden/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90" y="1737360"/>
            <a:ext cx="5194712" cy="33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42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Structured Design Method(s)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7288" y="1152525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Recognition of a Need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288" y="2066267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Problem Definition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7288" y="2980009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Solution Generation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7287" y="3849084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Analysis &amp; Optimization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>
            <a:off x="4581854" y="1657022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88423" y="2589810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98935" y="3491075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97622" y="4380513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7622" y="475724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02622" y="4504995"/>
            <a:ext cx="1966748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Prototyping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169370" y="473129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898525" y="470698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61285" y="4709620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12227" y="470042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6190" y="1340068"/>
            <a:ext cx="2006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Design is a process that has a general structure.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59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6106" y="324852"/>
            <a:ext cx="455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Homework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77779" y="1532021"/>
            <a:ext cx="55305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 an account on </a:t>
            </a:r>
            <a:r>
              <a:rPr lang="en-US" dirty="0" err="1" smtClean="0"/>
              <a:t>GitLab</a:t>
            </a:r>
            <a:r>
              <a:rPr lang="en-US" dirty="0" smtClean="0"/>
              <a:t>:  gitlab.robotics.caltech.edu</a:t>
            </a:r>
          </a:p>
          <a:p>
            <a:endParaRPr lang="en-US" dirty="0"/>
          </a:p>
          <a:p>
            <a:r>
              <a:rPr lang="en-US" dirty="0" smtClean="0"/>
              <a:t>Get a slack account</a:t>
            </a:r>
          </a:p>
          <a:p>
            <a:endParaRPr lang="en-US" dirty="0"/>
          </a:p>
          <a:p>
            <a:r>
              <a:rPr lang="en-US" dirty="0" smtClean="0"/>
              <a:t>Ask to joint caltechcseeme75.slack.com</a:t>
            </a:r>
          </a:p>
          <a:p>
            <a:endParaRPr lang="en-US" dirty="0"/>
          </a:p>
          <a:p>
            <a:r>
              <a:rPr lang="en-US" dirty="0" smtClean="0"/>
              <a:t>Choose a project</a:t>
            </a:r>
          </a:p>
          <a:p>
            <a:endParaRPr lang="en-US" dirty="0" smtClean="0"/>
          </a:p>
          <a:p>
            <a:r>
              <a:rPr lang="en-US" dirty="0" smtClean="0"/>
              <a:t>Develop an objective tree for your project</a:t>
            </a:r>
          </a:p>
          <a:p>
            <a:endParaRPr lang="en-US" dirty="0"/>
          </a:p>
          <a:p>
            <a:r>
              <a:rPr lang="en-US" dirty="0" smtClean="0"/>
              <a:t>Develop a </a:t>
            </a:r>
            <a:r>
              <a:rPr lang="en-US" dirty="0" err="1" smtClean="0"/>
              <a:t>GOTChA</a:t>
            </a:r>
            <a:r>
              <a:rPr lang="en-US" dirty="0" smtClean="0"/>
              <a:t> chart for your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1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Structured Design Method(s)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174531"/>
            <a:ext cx="7709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The System Engineering Process should have structure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Structured flow of the problem solving process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Structured components of each step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Structured design methods for each step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Structured Artifacts to capture, archive, and disseminate the steps of the design process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5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Structured Design Method(s)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004" y="1152525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Recognition of a Need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004" y="2066267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Problem Definition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004" y="2980009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Solution Generation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03" y="3849084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Analysis &amp; Optimization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>
            <a:off x="2583570" y="1657022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139" y="2589810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00651" y="3491075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9338" y="4380513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99338" y="475724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4338" y="4504995"/>
            <a:ext cx="1966748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Prototyping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71086" y="473129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00241" y="470698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163001" y="4709620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13943" y="470042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92817" y="1860331"/>
            <a:ext cx="310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Clarification of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Establish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Set Requirements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97114" y="2325414"/>
            <a:ext cx="973520" cy="39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5443" y="2797057"/>
            <a:ext cx="310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Generate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Evaluate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Create Details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527331" y="3214852"/>
            <a:ext cx="973520" cy="39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>
            <a:off x="5533696" y="1986455"/>
            <a:ext cx="145831" cy="677917"/>
          </a:xfrm>
          <a:prstGeom prst="leftBrace">
            <a:avLst>
              <a:gd name="adj1" fmla="val 218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5528438" y="2895606"/>
            <a:ext cx="145831" cy="677917"/>
          </a:xfrm>
          <a:prstGeom prst="leftBrace">
            <a:avLst>
              <a:gd name="adj1" fmla="val 218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Structured Design Method(s)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004" y="1164349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Recognition of a Need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004" y="2066267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Problem Definition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004" y="2980009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Solution Generation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03" y="3849084"/>
            <a:ext cx="3689131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Analysis &amp; Optimization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>
            <a:off x="2583570" y="1657022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139" y="2589810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00651" y="3491075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9338" y="4380513"/>
            <a:ext cx="0" cy="409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99338" y="475724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4338" y="4504995"/>
            <a:ext cx="1966748" cy="504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Prototyping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71086" y="4731294"/>
            <a:ext cx="604999" cy="3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00241" y="470698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163001" y="4709620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13943" y="4700429"/>
            <a:ext cx="98533" cy="82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92817" y="1860331"/>
            <a:ext cx="3101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Clarification of Objectives</a:t>
            </a:r>
          </a:p>
          <a:p>
            <a:pPr marL="401638" lvl="1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Objective Tree</a:t>
            </a:r>
          </a:p>
          <a:p>
            <a:pPr marL="401638" lvl="1" indent="-173038">
              <a:buFont typeface="Arial" panose="020B0604020202020204" pitchFamily="34" charset="0"/>
              <a:buChar char="•"/>
            </a:pPr>
            <a:r>
              <a:rPr lang="en-US" sz="1800" dirty="0" err="1" smtClean="0"/>
              <a:t>GOTChA</a:t>
            </a:r>
            <a:r>
              <a:rPr lang="en-US" sz="1800" dirty="0" smtClean="0"/>
              <a:t>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Establish Function</a:t>
            </a:r>
          </a:p>
          <a:p>
            <a:pPr marL="401638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Function Diagrams</a:t>
            </a:r>
          </a:p>
          <a:p>
            <a:pPr marL="401638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System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Set Requirements</a:t>
            </a:r>
          </a:p>
          <a:p>
            <a:pPr marL="401638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Specifications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endCxn id="22" idx="1"/>
          </p:cNvCxnSpPr>
          <p:nvPr/>
        </p:nvCxnSpPr>
        <p:spPr>
          <a:xfrm>
            <a:off x="4497114" y="2325414"/>
            <a:ext cx="973520" cy="59235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5470634" y="1986455"/>
            <a:ext cx="208893" cy="1862629"/>
          </a:xfrm>
          <a:prstGeom prst="leftBrace">
            <a:avLst>
              <a:gd name="adj1" fmla="val 218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(Structured) Design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Artifacts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02575"/>
            <a:ext cx="770933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Main Idea: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Capture key steps of the design process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Communicate intent. 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Provide directions to designers, developers, testers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Different artifacts needed for different users and process stages</a:t>
            </a:r>
          </a:p>
          <a:p>
            <a:pPr lvl="8">
              <a:spcAft>
                <a:spcPts val="600"/>
              </a:spcAft>
            </a:pPr>
            <a:endParaRPr lang="en-US" sz="600" dirty="0" smtClean="0"/>
          </a:p>
          <a:p>
            <a:pPr lvl="8">
              <a:spcAft>
                <a:spcPts val="600"/>
              </a:spcAft>
            </a:pPr>
            <a:r>
              <a:rPr lang="en-US" sz="2400" dirty="0" smtClean="0"/>
              <a:t>Users</a:t>
            </a:r>
            <a:endParaRPr lang="en-US" sz="2400" dirty="0"/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/>
              <a:t>Stakeholders: </a:t>
            </a:r>
            <a:r>
              <a:rPr lang="en-US" sz="2000" dirty="0" smtClean="0"/>
              <a:t>the people affected by the system design &amp; deployment</a:t>
            </a:r>
            <a:endParaRPr lang="en-US" sz="2000" i="1" dirty="0" smtClean="0"/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Management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Design, Development, and Test Teams</a:t>
            </a:r>
          </a:p>
        </p:txBody>
      </p:sp>
    </p:spTree>
    <p:extLst>
      <p:ext uri="{BB962C8B-B14F-4D97-AF65-F5344CB8AC3E}">
        <p14:creationId xmlns:p14="http://schemas.microsoft.com/office/powerpoint/2010/main" val="29815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jective Tree for the Design of a Blood-Warming DeviceÂ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4" y="862315"/>
            <a:ext cx="4491310" cy="37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9764" y="1584439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873565" y="2162507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74626" y="2161192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78617" y="2179586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15151" y="2178275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" idx="2"/>
            <a:endCxn id="6" idx="7"/>
          </p:cNvCxnSpPr>
          <p:nvPr/>
        </p:nvCxnSpPr>
        <p:spPr>
          <a:xfrm flipH="1">
            <a:off x="6329080" y="1621883"/>
            <a:ext cx="410684" cy="56867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7"/>
            <a:endCxn id="7" idx="6"/>
          </p:cNvCxnSpPr>
          <p:nvPr/>
        </p:nvCxnSpPr>
        <p:spPr>
          <a:xfrm flipH="1">
            <a:off x="5674272" y="1595406"/>
            <a:ext cx="1115955" cy="62031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" idx="7"/>
            <a:endCxn id="5" idx="1"/>
          </p:cNvCxnSpPr>
          <p:nvPr/>
        </p:nvCxnSpPr>
        <p:spPr>
          <a:xfrm>
            <a:off x="6790227" y="1595406"/>
            <a:ext cx="393057" cy="5767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" idx="7"/>
            <a:endCxn id="4" idx="2"/>
          </p:cNvCxnSpPr>
          <p:nvPr/>
        </p:nvCxnSpPr>
        <p:spPr>
          <a:xfrm>
            <a:off x="6790227" y="1595406"/>
            <a:ext cx="1083338" cy="60454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104793" y="2850934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768460" y="2853558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338845" y="2865381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6990690" y="2860129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6697715" y="2858818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6385032" y="2857502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6048706" y="2864079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5349769" y="2846998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5734710" y="2857506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29" name="Straight Connector 28"/>
          <p:cNvCxnSpPr>
            <a:stCxn id="4" idx="5"/>
            <a:endCxn id="20" idx="7"/>
          </p:cNvCxnSpPr>
          <p:nvPr/>
        </p:nvCxnSpPr>
        <p:spPr>
          <a:xfrm>
            <a:off x="7924028" y="2226427"/>
            <a:ext cx="231228" cy="635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7"/>
            <a:endCxn id="21" idx="6"/>
          </p:cNvCxnSpPr>
          <p:nvPr/>
        </p:nvCxnSpPr>
        <p:spPr>
          <a:xfrm flipH="1">
            <a:off x="7827581" y="2173474"/>
            <a:ext cx="96447" cy="71752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" idx="6"/>
            <a:endCxn id="22" idx="7"/>
          </p:cNvCxnSpPr>
          <p:nvPr/>
        </p:nvCxnSpPr>
        <p:spPr>
          <a:xfrm>
            <a:off x="7233747" y="2198636"/>
            <a:ext cx="148834" cy="67424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2"/>
            <a:endCxn id="23" idx="6"/>
          </p:cNvCxnSpPr>
          <p:nvPr/>
        </p:nvCxnSpPr>
        <p:spPr>
          <a:xfrm flipH="1">
            <a:off x="7041930" y="2198636"/>
            <a:ext cx="132696" cy="68711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7"/>
            <a:endCxn id="24" idx="6"/>
          </p:cNvCxnSpPr>
          <p:nvPr/>
        </p:nvCxnSpPr>
        <p:spPr>
          <a:xfrm>
            <a:off x="6329080" y="2190553"/>
            <a:ext cx="419875" cy="6938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" idx="7"/>
            <a:endCxn id="25" idx="7"/>
          </p:cNvCxnSpPr>
          <p:nvPr/>
        </p:nvCxnSpPr>
        <p:spPr>
          <a:xfrm>
            <a:off x="6329080" y="2190553"/>
            <a:ext cx="99688" cy="6744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7"/>
            <a:endCxn id="26" idx="6"/>
          </p:cNvCxnSpPr>
          <p:nvPr/>
        </p:nvCxnSpPr>
        <p:spPr>
          <a:xfrm flipH="1">
            <a:off x="6099946" y="2190553"/>
            <a:ext cx="229134" cy="6991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7" idx="7"/>
            <a:endCxn id="28" idx="7"/>
          </p:cNvCxnSpPr>
          <p:nvPr/>
        </p:nvCxnSpPr>
        <p:spPr>
          <a:xfrm>
            <a:off x="5665614" y="2189242"/>
            <a:ext cx="112832" cy="67576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7" idx="4"/>
            <a:endCxn id="27" idx="5"/>
          </p:cNvCxnSpPr>
          <p:nvPr/>
        </p:nvCxnSpPr>
        <p:spPr>
          <a:xfrm flipH="1">
            <a:off x="5393505" y="2253162"/>
            <a:ext cx="251207" cy="63757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977354" y="3385645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747447" y="3388269"/>
            <a:ext cx="59121" cy="74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91244" y="3400092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7143089" y="3394840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0" name="Oval 59"/>
          <p:cNvSpPr/>
          <p:nvPr/>
        </p:nvSpPr>
        <p:spPr>
          <a:xfrm>
            <a:off x="6850114" y="3393529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1" name="Oval 60"/>
          <p:cNvSpPr/>
          <p:nvPr/>
        </p:nvSpPr>
        <p:spPr>
          <a:xfrm>
            <a:off x="6537431" y="3392213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6201105" y="3398790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5502168" y="3381709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4" name="Oval 63"/>
          <p:cNvSpPr/>
          <p:nvPr/>
        </p:nvSpPr>
        <p:spPr>
          <a:xfrm>
            <a:off x="5800404" y="3384335"/>
            <a:ext cx="51240" cy="51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65" name="Straight Connector 64"/>
          <p:cNvCxnSpPr>
            <a:endCxn id="63" idx="0"/>
          </p:cNvCxnSpPr>
          <p:nvPr/>
        </p:nvCxnSpPr>
        <p:spPr>
          <a:xfrm flipH="1">
            <a:off x="5527788" y="2877771"/>
            <a:ext cx="212967" cy="5039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8" idx="4"/>
            <a:endCxn id="64" idx="7"/>
          </p:cNvCxnSpPr>
          <p:nvPr/>
        </p:nvCxnSpPr>
        <p:spPr>
          <a:xfrm>
            <a:off x="5760330" y="2908745"/>
            <a:ext cx="83810" cy="48309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25" idx="0"/>
            <a:endCxn id="62" idx="0"/>
          </p:cNvCxnSpPr>
          <p:nvPr/>
        </p:nvCxnSpPr>
        <p:spPr>
          <a:xfrm flipH="1">
            <a:off x="6226725" y="2857502"/>
            <a:ext cx="183927" cy="5412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25" idx="6"/>
            <a:endCxn id="61" idx="0"/>
          </p:cNvCxnSpPr>
          <p:nvPr/>
        </p:nvCxnSpPr>
        <p:spPr>
          <a:xfrm>
            <a:off x="6436272" y="2883122"/>
            <a:ext cx="126779" cy="5090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5" idx="6"/>
            <a:endCxn id="60" idx="2"/>
          </p:cNvCxnSpPr>
          <p:nvPr/>
        </p:nvCxnSpPr>
        <p:spPr>
          <a:xfrm>
            <a:off x="6436272" y="2883122"/>
            <a:ext cx="413842" cy="53602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22" idx="3"/>
            <a:endCxn id="59" idx="3"/>
          </p:cNvCxnSpPr>
          <p:nvPr/>
        </p:nvCxnSpPr>
        <p:spPr>
          <a:xfrm flipH="1">
            <a:off x="7150593" y="2909116"/>
            <a:ext cx="195756" cy="52945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2" idx="5"/>
          </p:cNvCxnSpPr>
          <p:nvPr/>
        </p:nvCxnSpPr>
        <p:spPr>
          <a:xfrm>
            <a:off x="7382581" y="2909116"/>
            <a:ext cx="118509" cy="51529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1" idx="3"/>
          </p:cNvCxnSpPr>
          <p:nvPr/>
        </p:nvCxnSpPr>
        <p:spPr>
          <a:xfrm flipH="1">
            <a:off x="7766118" y="2917478"/>
            <a:ext cx="11000" cy="5259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1" idx="6"/>
            <a:endCxn id="56" idx="1"/>
          </p:cNvCxnSpPr>
          <p:nvPr/>
        </p:nvCxnSpPr>
        <p:spPr>
          <a:xfrm>
            <a:off x="7827581" y="2891002"/>
            <a:ext cx="158431" cy="5056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635563" y="1621882"/>
            <a:ext cx="3951" cy="882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8644237" y="2633503"/>
            <a:ext cx="3951" cy="882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24190" y="3740369"/>
            <a:ext cx="83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How</a:t>
            </a:r>
            <a:endParaRPr lang="en-US" sz="20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8216717" y="1197831"/>
            <a:ext cx="83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Why</a:t>
            </a:r>
            <a:endParaRPr 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954927" y="153714"/>
            <a:ext cx="52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Objective Tree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33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465" y="260130"/>
            <a:ext cx="47887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GOTChA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aseline="0" dirty="0" smtClean="0"/>
              <a:t>(for developers and managers)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02575"/>
            <a:ext cx="2739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/>
              <a:t>GOTChA</a:t>
            </a:r>
            <a:r>
              <a:rPr lang="en-US" sz="2400" dirty="0" smtClean="0"/>
              <a:t> :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G</a:t>
            </a:r>
            <a:r>
              <a:rPr lang="en-US" sz="2000" dirty="0" smtClean="0"/>
              <a:t>oals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O</a:t>
            </a:r>
            <a:r>
              <a:rPr lang="en-US" sz="2000" dirty="0" smtClean="0"/>
              <a:t>bjectives 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T</a:t>
            </a:r>
            <a:r>
              <a:rPr lang="en-US" sz="2000" dirty="0" smtClean="0"/>
              <a:t>echnical </a:t>
            </a:r>
            <a:r>
              <a:rPr lang="en-US" sz="2000" b="1" dirty="0" smtClean="0"/>
              <a:t>Ch</a:t>
            </a:r>
            <a:r>
              <a:rPr lang="en-US" sz="2000" dirty="0" smtClean="0"/>
              <a:t>allenges</a:t>
            </a:r>
          </a:p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A</a:t>
            </a:r>
            <a:r>
              <a:rPr lang="en-US" sz="2000" dirty="0" smtClean="0"/>
              <a:t>pproach</a:t>
            </a:r>
            <a:endParaRPr lang="en-US" sz="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61338" y="1285008"/>
            <a:ext cx="377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Use a </a:t>
            </a:r>
            <a:r>
              <a:rPr lang="en-US" sz="2000" i="1" dirty="0" smtClean="0"/>
              <a:t>Quad Chart </a:t>
            </a:r>
            <a:r>
              <a:rPr lang="en-US" sz="2000" dirty="0" smtClean="0"/>
              <a:t>structure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900855" y="1939159"/>
            <a:ext cx="3942" cy="2944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28841" y="1937841"/>
            <a:ext cx="3942" cy="2944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00855" y="1939159"/>
            <a:ext cx="5827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00855" y="4888620"/>
            <a:ext cx="5827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00855" y="3210899"/>
            <a:ext cx="5827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50472" y="1937841"/>
            <a:ext cx="3942" cy="2957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52095" y="1982517"/>
            <a:ext cx="2538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Goals: </a:t>
            </a:r>
            <a:r>
              <a:rPr lang="en-US" dirty="0" smtClean="0"/>
              <a:t>high level description of main goal(s) and desired results of the project/effort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40270" y="3253922"/>
            <a:ext cx="2538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Objectives: </a:t>
            </a:r>
            <a:r>
              <a:rPr lang="en-US" dirty="0" smtClean="0"/>
              <a:t>list of objectives required to meet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Obj. 1: </a:t>
            </a:r>
            <a:r>
              <a:rPr lang="en-US" i="1" dirty="0" smtClean="0"/>
              <a:t>&lt;</a:t>
            </a:r>
            <a:r>
              <a:rPr lang="en-US" i="1" dirty="0" err="1" smtClean="0"/>
              <a:t>obj</a:t>
            </a:r>
            <a:r>
              <a:rPr lang="en-US" i="1" dirty="0" smtClean="0"/>
              <a:t> &gt; &lt; date 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Obj. 2: </a:t>
            </a:r>
            <a:r>
              <a:rPr lang="en-US" dirty="0" smtClean="0"/>
              <a:t>&lt;</a:t>
            </a:r>
            <a:r>
              <a:rPr lang="en-US" i="1" dirty="0" err="1" smtClean="0"/>
              <a:t>obj</a:t>
            </a:r>
            <a:r>
              <a:rPr lang="en-US" i="1" dirty="0" smtClean="0"/>
              <a:t>&gt; &lt; date &gt; 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792535" y="3280192"/>
            <a:ext cx="2874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Approach: </a:t>
            </a:r>
            <a:r>
              <a:rPr lang="en-US" dirty="0" smtClean="0"/>
              <a:t>list of proposed methods to realize goals/objectives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Act. 1</a:t>
            </a:r>
            <a:r>
              <a:rPr lang="en-US" b="1" dirty="0" smtClean="0"/>
              <a:t>: </a:t>
            </a:r>
            <a:r>
              <a:rPr lang="en-US" dirty="0" smtClean="0"/>
              <a:t>&lt; build a model 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Act. 2</a:t>
            </a:r>
            <a:r>
              <a:rPr lang="en-US" b="1" dirty="0" smtClean="0"/>
              <a:t>:</a:t>
            </a:r>
            <a:r>
              <a:rPr lang="en-US" b="1" i="1" dirty="0" smtClean="0"/>
              <a:t> </a:t>
            </a:r>
            <a:r>
              <a:rPr lang="en-US" dirty="0" smtClean="0"/>
              <a:t>&lt; simulate the model </a:t>
            </a:r>
            <a:r>
              <a:rPr lang="en-US" i="1" dirty="0" smtClean="0"/>
              <a:t>&gt;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Act. 3</a:t>
            </a:r>
            <a:r>
              <a:rPr lang="en-US" b="1" dirty="0" smtClean="0"/>
              <a:t>:</a:t>
            </a:r>
            <a:r>
              <a:rPr lang="en-US" b="1" i="1" dirty="0" smtClean="0"/>
              <a:t> </a:t>
            </a:r>
            <a:r>
              <a:rPr lang="en-US" i="1" dirty="0" smtClean="0"/>
              <a:t>&lt; </a:t>
            </a:r>
            <a:r>
              <a:rPr lang="en-US" dirty="0" smtClean="0"/>
              <a:t>design experiment</a:t>
            </a:r>
            <a:endParaRPr lang="en-US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803049" y="1993988"/>
            <a:ext cx="28745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Technical Challenges: </a:t>
            </a:r>
            <a:r>
              <a:rPr lang="en-US" dirty="0" smtClean="0"/>
              <a:t>list expected difficulties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Challenge 1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Challenge 2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Challenge 3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8740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53"/>
          <p:cNvSpPr>
            <a:spLocks noChangeArrowheads="1"/>
          </p:cNvSpPr>
          <p:nvPr/>
        </p:nvSpPr>
        <p:spPr bwMode="auto">
          <a:xfrm>
            <a:off x="8516467" y="4373544"/>
            <a:ext cx="152693" cy="444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20" name="Rectangle 53"/>
          <p:cNvSpPr>
            <a:spLocks noChangeArrowheads="1"/>
          </p:cNvSpPr>
          <p:nvPr/>
        </p:nvSpPr>
        <p:spPr bwMode="auto">
          <a:xfrm>
            <a:off x="6988376" y="4377046"/>
            <a:ext cx="162231" cy="606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21" name="Rectangle 53"/>
          <p:cNvSpPr>
            <a:spLocks noChangeArrowheads="1"/>
          </p:cNvSpPr>
          <p:nvPr/>
        </p:nvSpPr>
        <p:spPr bwMode="auto">
          <a:xfrm>
            <a:off x="7565921" y="4377047"/>
            <a:ext cx="162017" cy="606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6" name="Rectangle 53"/>
          <p:cNvSpPr>
            <a:spLocks noChangeArrowheads="1"/>
          </p:cNvSpPr>
          <p:nvPr/>
        </p:nvSpPr>
        <p:spPr bwMode="auto">
          <a:xfrm>
            <a:off x="8719749" y="4361880"/>
            <a:ext cx="273649" cy="571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7" name="Rectangle 53"/>
          <p:cNvSpPr>
            <a:spLocks noChangeArrowheads="1"/>
          </p:cNvSpPr>
          <p:nvPr/>
        </p:nvSpPr>
        <p:spPr bwMode="auto">
          <a:xfrm>
            <a:off x="8036283" y="4367715"/>
            <a:ext cx="273649" cy="571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4716189" y="4721993"/>
            <a:ext cx="1332106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Research Actuals/Budget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or Budget Proposal</a:t>
            </a:r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>
            <a:off x="6574563" y="3125049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78" name="Line 23"/>
          <p:cNvSpPr>
            <a:spLocks noChangeShapeType="1"/>
          </p:cNvSpPr>
          <p:nvPr/>
        </p:nvSpPr>
        <p:spPr bwMode="auto">
          <a:xfrm>
            <a:off x="6872888" y="3112010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79" name="Line 24"/>
          <p:cNvSpPr>
            <a:spLocks noChangeShapeType="1"/>
          </p:cNvSpPr>
          <p:nvPr/>
        </p:nvSpPr>
        <p:spPr bwMode="auto">
          <a:xfrm>
            <a:off x="6326963" y="3116800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0" name="Rectangle 29"/>
          <p:cNvSpPr>
            <a:spLocks noChangeArrowheads="1"/>
          </p:cNvSpPr>
          <p:nvPr/>
        </p:nvSpPr>
        <p:spPr bwMode="auto">
          <a:xfrm>
            <a:off x="4657022" y="2934374"/>
            <a:ext cx="4341303" cy="17933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1" name="Line 30"/>
          <p:cNvSpPr>
            <a:spLocks noChangeShapeType="1"/>
          </p:cNvSpPr>
          <p:nvPr/>
        </p:nvSpPr>
        <p:spPr bwMode="auto">
          <a:xfrm>
            <a:off x="8318922" y="2944672"/>
            <a:ext cx="0" cy="20464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2" name="Line 31"/>
          <p:cNvSpPr>
            <a:spLocks noChangeShapeType="1"/>
          </p:cNvSpPr>
          <p:nvPr/>
        </p:nvSpPr>
        <p:spPr bwMode="auto">
          <a:xfrm>
            <a:off x="7157794" y="2942417"/>
            <a:ext cx="0" cy="20464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3" name="Line 32"/>
          <p:cNvSpPr>
            <a:spLocks noChangeShapeType="1"/>
          </p:cNvSpPr>
          <p:nvPr/>
        </p:nvSpPr>
        <p:spPr bwMode="auto">
          <a:xfrm>
            <a:off x="6064435" y="2953127"/>
            <a:ext cx="0" cy="20464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5" name="Rectangle 34"/>
          <p:cNvSpPr>
            <a:spLocks noChangeArrowheads="1"/>
          </p:cNvSpPr>
          <p:nvPr/>
        </p:nvSpPr>
        <p:spPr bwMode="auto">
          <a:xfrm>
            <a:off x="4804211" y="2934741"/>
            <a:ext cx="945772" cy="18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TASKS/MILESTONES</a:t>
            </a:r>
          </a:p>
        </p:txBody>
      </p:sp>
      <p:sp>
        <p:nvSpPr>
          <p:cNvPr id="86" name="Rectangle 35"/>
          <p:cNvSpPr>
            <a:spLocks noChangeArrowheads="1"/>
          </p:cNvSpPr>
          <p:nvPr/>
        </p:nvSpPr>
        <p:spPr bwMode="auto">
          <a:xfrm>
            <a:off x="6042249" y="2934742"/>
            <a:ext cx="2858154" cy="18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                 </a:t>
            </a:r>
            <a:r>
              <a:rPr lang="en-US" sz="75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</a:t>
            </a:r>
            <a:r>
              <a:rPr lang="en-US" sz="75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2018                        </a:t>
            </a:r>
            <a:r>
              <a:rPr lang="en-US" sz="75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                     2019                                 2020</a:t>
            </a:r>
            <a:endParaRPr lang="en-US" sz="750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7" name="Rectangle 36"/>
          <p:cNvSpPr>
            <a:spLocks noChangeArrowheads="1"/>
          </p:cNvSpPr>
          <p:nvPr/>
        </p:nvSpPr>
        <p:spPr bwMode="auto">
          <a:xfrm>
            <a:off x="4657023" y="4731615"/>
            <a:ext cx="4341302" cy="2719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8" name="Rectangle 36"/>
          <p:cNvSpPr>
            <a:spLocks noChangeArrowheads="1"/>
          </p:cNvSpPr>
          <p:nvPr/>
        </p:nvSpPr>
        <p:spPr bwMode="auto">
          <a:xfrm>
            <a:off x="4658074" y="2934133"/>
            <a:ext cx="4341302" cy="177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56161" y="4686300"/>
            <a:ext cx="140136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654969" y="4686300"/>
            <a:ext cx="140136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04011" y="4686300"/>
            <a:ext cx="213002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653780" y="4686300"/>
            <a:ext cx="140136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502819" y="4686300"/>
            <a:ext cx="213002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1652588" y="4686300"/>
            <a:ext cx="140136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501630" y="4686300"/>
            <a:ext cx="213002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1651399" y="4686300"/>
            <a:ext cx="140136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3500437" y="4686300"/>
            <a:ext cx="213002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160948" y="776255"/>
            <a:ext cx="4154309" cy="182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marL="85725" indent="-85725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171450" algn="l"/>
              </a:tabLst>
              <a:defRPr/>
            </a:pP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Need/Justification:  </a:t>
            </a:r>
            <a:endParaRPr lang="en-US" sz="900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Vehicle performance can be strongly affected by nonstationary and variable effects in </a:t>
            </a: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its surrounding </a:t>
            </a: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fluid </a:t>
            </a: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flow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Current </a:t>
            </a: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practice relies upon exhaustive and expensive wind-tunnel testing to refine control system design and performance</a:t>
            </a: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.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900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Rigorous nonlinear, optimal, stochastic control techniques that incorporate learning could improve performance, and lower wind-tunnel and flight testing costs.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85725" indent="-85725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171450" algn="l"/>
              </a:tabLst>
              <a:defRPr/>
            </a:pPr>
            <a:endParaRPr lang="en-US" sz="6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85725" indent="-85725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171450" algn="l"/>
              </a:tabLst>
              <a:defRPr/>
            </a:pP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Objectives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: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  Based on theoretical, simulation, and experimental investigations, this effort will demonstrate in the CAST center at Caltech the ability for autonomous fixed wing aircraft and rotorcraft to </a:t>
            </a:r>
            <a:r>
              <a:rPr lang="en-US" sz="900" b="1" i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safely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and </a:t>
            </a:r>
            <a:r>
              <a:rPr lang="en-US" sz="900" b="1" i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stably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incorporate real-time learning of changes in environmental and system dynamics.  We will build and demonstrate this capability through 5 demonstrations, and quantify the efficiency, robustness, and effectiveness of the techniques.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59039" y="2736735"/>
            <a:ext cx="4283457" cy="256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marL="84535" indent="-84535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Approach: 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The proposed program will incorporate the following activities. 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1. 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Theory &amp; Algorithms: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We will explore and compare multiple approaches to dynamic model learning based on Gaussian Processes, </a:t>
            </a:r>
            <a:r>
              <a:rPr lang="en-US" sz="900" kern="1200" dirty="0" err="1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Koopman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Spectral Techniques, and Reinforcement learning.  For safety and stability we will investigate and compare new techniques in Control Barrier Functions, safe optimization, and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nonlinear stochastic optimal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control and stabilization.   New techniques that blend the novel learning and nonlinear control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methods will be developed and compared.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2. 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S</a:t>
            </a:r>
            <a:r>
              <a:rPr lang="en-US" sz="900" b="1" kern="1200" dirty="0" err="1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imulations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: 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We will develop strip-based aerodynamic models of the CAST flying ambulance to vehicle to serve as a starting model for the learning processes.</a:t>
            </a:r>
            <a:endParaRPr lang="en-US" sz="900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3. 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Experiments: 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We will instrument and gather data from a fixed wing and multi-rotor craft operating in unsteady flow conditions in the CAST center at Caltech.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4. 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Demonstrations: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Demonstrations are planned every 6 months as an integrating focus and as a procedure to evaluate progress, and evaluation methodology.</a:t>
            </a: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5. </a:t>
            </a: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Knowledge transfer: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technical papers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, </a:t>
            </a:r>
            <a:r>
              <a:rPr lang="en-US" sz="90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copies of the prototype code and algorithms used in CAST demonstrations, data resulting from simulations and tests, seminars at Raytheon Missile,  exchange of  student interns and researchers with Raytheon Missile.</a:t>
            </a:r>
            <a:endParaRPr lang="en-US" sz="900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130969" indent="-13096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0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00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1302545" y="257175"/>
            <a:ext cx="139525" cy="5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500" b="1" kern="1200" dirty="0">
              <a:latin typeface="Arial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500" b="1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80477" y="2660716"/>
            <a:ext cx="8950389" cy="57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H="1">
            <a:off x="4566755" y="758032"/>
            <a:ext cx="7308" cy="43294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4630299" y="2682720"/>
            <a:ext cx="1425069" cy="2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MILESTONES &amp; SCHEDULE:</a:t>
            </a: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1352550" y="159544"/>
            <a:ext cx="387310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6382105" y="2688489"/>
            <a:ext cx="1586973" cy="19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Proposed 2018/2019 Budget: </a:t>
            </a:r>
            <a:r>
              <a:rPr lang="en-US" sz="825" b="1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$535k</a:t>
            </a:r>
            <a:endParaRPr lang="en-US" sz="825" b="1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33812" name="Rectangle 20"/>
          <p:cNvSpPr>
            <a:spLocks noGrp="1" noChangeArrowheads="1"/>
          </p:cNvSpPr>
          <p:nvPr>
            <p:ph type="title"/>
          </p:nvPr>
        </p:nvSpPr>
        <p:spPr>
          <a:xfrm>
            <a:off x="116488" y="161723"/>
            <a:ext cx="9351751" cy="564356"/>
          </a:xfrm>
          <a:noFill/>
        </p:spPr>
        <p:txBody>
          <a:bodyPr vert="horz" wrap="square" lIns="69056" tIns="34529" rIns="69056" bIns="34529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Learning to Fly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900" dirty="0"/>
              <a:t>Anima </a:t>
            </a:r>
            <a:r>
              <a:rPr lang="en-US" sz="900" dirty="0" err="1"/>
              <a:t>Anandkumar</a:t>
            </a:r>
            <a:r>
              <a:rPr lang="en-US" sz="900" dirty="0"/>
              <a:t> (</a:t>
            </a:r>
            <a:r>
              <a:rPr lang="en-US" sz="900" dirty="0">
                <a:hlinkClick r:id="rId3"/>
              </a:rPr>
              <a:t>animakumar@gmail.com</a:t>
            </a:r>
            <a:r>
              <a:rPr lang="en-US" sz="900" dirty="0"/>
              <a:t>), Joel Burdick (</a:t>
            </a:r>
            <a:r>
              <a:rPr lang="en-US" sz="900" dirty="0">
                <a:hlinkClick r:id="rId4"/>
              </a:rPr>
              <a:t>jburdick@caltech.edu</a:t>
            </a:r>
            <a:r>
              <a:rPr lang="en-US" sz="900" dirty="0"/>
              <a:t>, </a:t>
            </a:r>
            <a:r>
              <a:rPr lang="en-US" sz="900" dirty="0"/>
              <a:t>626-395-4139</a:t>
            </a:r>
            <a:r>
              <a:rPr lang="en-US" sz="900" dirty="0"/>
              <a:t>), Soon-Jo Chung (sjchung@caltech.edu), </a:t>
            </a:r>
            <a:r>
              <a:rPr lang="en-US" sz="900" dirty="0" err="1"/>
              <a:t>Yisong</a:t>
            </a:r>
            <a:r>
              <a:rPr lang="en-US" sz="900" dirty="0"/>
              <a:t> Yue (yyue@caltech.edu), </a:t>
            </a:r>
            <a:endParaRPr lang="en-US" sz="900" dirty="0">
              <a:solidFill>
                <a:schemeClr val="hlink"/>
              </a:solidFill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1278732" y="701280"/>
            <a:ext cx="2264569" cy="2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1800" kern="120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4657021" y="3163066"/>
            <a:ext cx="1327520" cy="14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Times" pitchFamily="18" charset="0"/>
              <a:buAutoNum type="arabicPeriod"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</a:t>
            </a: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D</a:t>
            </a:r>
            <a:r>
              <a:rPr lang="en-US" sz="750" kern="1200" dirty="0" err="1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evelop</a:t>
            </a: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/improve Test-Bed</a:t>
            </a: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Times" pitchFamily="18" charset="0"/>
              <a:buAutoNum type="arabicPeriod" startAt="2"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</a:t>
            </a: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Gather flight data</a:t>
            </a: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Times" pitchFamily="18" charset="0"/>
              <a:buAutoNum type="arabicPeriod" startAt="2"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Times" pitchFamily="18" charset="0"/>
              <a:buAutoNum type="arabicPeriod" startAt="2"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 </a:t>
            </a: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Learning Theory</a:t>
            </a: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4. Safety/Stability/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5. Control theory</a:t>
            </a: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6</a:t>
            </a: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. Real-Time Optimization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4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50" kern="1200" dirty="0">
                <a:latin typeface="Arial Narrow" panose="020B0606020202030204" pitchFamily="34" charset="0"/>
                <a:ea typeface="ＭＳ Ｐゴシック" pitchFamily="28" charset="-128"/>
                <a:cs typeface="+mn-cs"/>
              </a:rPr>
              <a:t>7. Demonstration preparation</a:t>
            </a: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Times" pitchFamily="18" charset="0"/>
              <a:buAutoNum type="arabicPeriod" startAt="2"/>
              <a:defRPr/>
            </a:pPr>
            <a:endParaRPr lang="en-US" sz="750" kern="1200" dirty="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62" name="AutoShape 42"/>
          <p:cNvSpPr>
            <a:spLocks noChangeArrowheads="1"/>
          </p:cNvSpPr>
          <p:nvPr/>
        </p:nvSpPr>
        <p:spPr bwMode="auto">
          <a:xfrm flipH="1">
            <a:off x="7667778" y="4318625"/>
            <a:ext cx="111919" cy="119063"/>
          </a:xfrm>
          <a:prstGeom prst="triangle">
            <a:avLst>
              <a:gd name="adj" fmla="val 4998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68" name="Rectangle 48"/>
          <p:cNvSpPr>
            <a:spLocks noChangeArrowheads="1"/>
          </p:cNvSpPr>
          <p:nvPr/>
        </p:nvSpPr>
        <p:spPr bwMode="auto">
          <a:xfrm>
            <a:off x="6775485" y="3402207"/>
            <a:ext cx="390409" cy="556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70" name="AutoShape 50"/>
          <p:cNvSpPr>
            <a:spLocks noChangeArrowheads="1"/>
          </p:cNvSpPr>
          <p:nvPr/>
        </p:nvSpPr>
        <p:spPr bwMode="auto">
          <a:xfrm flipH="1">
            <a:off x="8946207" y="4300399"/>
            <a:ext cx="111919" cy="119063"/>
          </a:xfrm>
          <a:prstGeom prst="triangle">
            <a:avLst>
              <a:gd name="adj" fmla="val 4998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73" name="Rectangle 53"/>
          <p:cNvSpPr>
            <a:spLocks noChangeArrowheads="1"/>
          </p:cNvSpPr>
          <p:nvPr/>
        </p:nvSpPr>
        <p:spPr bwMode="auto">
          <a:xfrm>
            <a:off x="6582964" y="3238707"/>
            <a:ext cx="864037" cy="58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84" name="Line 22"/>
          <p:cNvSpPr>
            <a:spLocks noChangeShapeType="1"/>
          </p:cNvSpPr>
          <p:nvPr/>
        </p:nvSpPr>
        <p:spPr bwMode="auto">
          <a:xfrm>
            <a:off x="7444643" y="3120385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89" name="Line 22"/>
          <p:cNvSpPr>
            <a:spLocks noChangeShapeType="1"/>
          </p:cNvSpPr>
          <p:nvPr/>
        </p:nvSpPr>
        <p:spPr bwMode="auto">
          <a:xfrm>
            <a:off x="7723392" y="3115721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96" name="Line 22"/>
          <p:cNvSpPr>
            <a:spLocks noChangeShapeType="1"/>
          </p:cNvSpPr>
          <p:nvPr/>
        </p:nvSpPr>
        <p:spPr bwMode="auto">
          <a:xfrm>
            <a:off x="8026640" y="3121554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sp>
        <p:nvSpPr>
          <p:cNvPr id="97" name="Line 22"/>
          <p:cNvSpPr>
            <a:spLocks noChangeShapeType="1"/>
          </p:cNvSpPr>
          <p:nvPr/>
        </p:nvSpPr>
        <p:spPr bwMode="auto">
          <a:xfrm>
            <a:off x="8651789" y="3120390"/>
            <a:ext cx="0" cy="161093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latin typeface="Arial Narrow" panose="020B0606020202030204" pitchFamily="34" charset="0"/>
              <a:ea typeface="ＭＳ Ｐゴシック" pitchFamily="28" charset="-128"/>
              <a:cs typeface="+mn-cs"/>
            </a:endParaRPr>
          </a:p>
        </p:txBody>
      </p:sp>
      <p:pic>
        <p:nvPicPr>
          <p:cNvPr id="98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3" t="20641" r="45109" b="40008"/>
          <a:stretch/>
        </p:blipFill>
        <p:spPr>
          <a:xfrm>
            <a:off x="7548396" y="767846"/>
            <a:ext cx="1457325" cy="1818759"/>
          </a:xfrm>
          <a:prstGeom prst="rect">
            <a:avLst/>
          </a:prstGeom>
        </p:spPr>
      </p:pic>
      <p:pic>
        <p:nvPicPr>
          <p:cNvPr id="99" name="Picture 2" descr="Ambul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25" y="758032"/>
            <a:ext cx="2744413" cy="18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3735" y="4513682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Q1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11002" y="4516016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Q2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73417" y="4516012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Q3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59170" y="4518346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Q4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175242" y="4526510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Q1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447000" y="4528844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Q2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730408" y="4528840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Q3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023159" y="4531174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Q4</a:t>
            </a:r>
            <a:endParaRPr lang="en-US" sz="135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355559" y="4527677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H</a:t>
            </a: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648309" y="4530011"/>
            <a:ext cx="30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H</a:t>
            </a:r>
            <a:r>
              <a:rPr lang="en-US" sz="1350" kern="1200" baseline="-25000" dirty="0">
                <a:latin typeface="Arial" charset="0"/>
                <a:ea typeface="ＭＳ Ｐゴシック" pitchFamily="28" charset="-128"/>
                <a:cs typeface="+mn-cs"/>
              </a:rPr>
              <a:t>2</a:t>
            </a:r>
          </a:p>
        </p:txBody>
      </p:sp>
      <p:sp>
        <p:nvSpPr>
          <p:cNvPr id="107" name="AutoShape 50"/>
          <p:cNvSpPr>
            <a:spLocks noChangeArrowheads="1"/>
          </p:cNvSpPr>
          <p:nvPr/>
        </p:nvSpPr>
        <p:spPr bwMode="auto">
          <a:xfrm flipH="1">
            <a:off x="8266239" y="4306236"/>
            <a:ext cx="111919" cy="119063"/>
          </a:xfrm>
          <a:prstGeom prst="triangle">
            <a:avLst>
              <a:gd name="adj" fmla="val 4998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08" name="AutoShape 50"/>
          <p:cNvSpPr>
            <a:spLocks noChangeArrowheads="1"/>
          </p:cNvSpPr>
          <p:nvPr/>
        </p:nvSpPr>
        <p:spPr bwMode="auto">
          <a:xfrm flipH="1">
            <a:off x="7103413" y="4319069"/>
            <a:ext cx="111919" cy="119063"/>
          </a:xfrm>
          <a:prstGeom prst="triangle">
            <a:avLst>
              <a:gd name="adj" fmla="val 4998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09" name="AutoShape 42"/>
          <p:cNvSpPr>
            <a:spLocks noChangeArrowheads="1"/>
          </p:cNvSpPr>
          <p:nvPr/>
        </p:nvSpPr>
        <p:spPr bwMode="auto">
          <a:xfrm flipH="1">
            <a:off x="8607830" y="4299964"/>
            <a:ext cx="111919" cy="119063"/>
          </a:xfrm>
          <a:prstGeom prst="triangle">
            <a:avLst>
              <a:gd name="adj" fmla="val 4998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7725962" y="3237542"/>
            <a:ext cx="304054" cy="596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1" name="Rectangle 53"/>
          <p:cNvSpPr>
            <a:spLocks noChangeArrowheads="1"/>
          </p:cNvSpPr>
          <p:nvPr/>
        </p:nvSpPr>
        <p:spPr bwMode="auto">
          <a:xfrm>
            <a:off x="8321280" y="3239876"/>
            <a:ext cx="326890" cy="5728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2" name="Rectangle 53"/>
          <p:cNvSpPr>
            <a:spLocks noChangeArrowheads="1"/>
          </p:cNvSpPr>
          <p:nvPr/>
        </p:nvSpPr>
        <p:spPr bwMode="auto">
          <a:xfrm>
            <a:off x="6581799" y="3608436"/>
            <a:ext cx="1598815" cy="74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3" name="Rectangle 53"/>
          <p:cNvSpPr>
            <a:spLocks noChangeArrowheads="1"/>
          </p:cNvSpPr>
          <p:nvPr/>
        </p:nvSpPr>
        <p:spPr bwMode="auto">
          <a:xfrm>
            <a:off x="6878045" y="3803211"/>
            <a:ext cx="1883401" cy="711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4" name="Rectangle 48"/>
          <p:cNvSpPr>
            <a:spLocks noChangeArrowheads="1"/>
          </p:cNvSpPr>
          <p:nvPr/>
        </p:nvSpPr>
        <p:spPr bwMode="auto">
          <a:xfrm>
            <a:off x="7456619" y="3404541"/>
            <a:ext cx="565689" cy="53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5" name="Rectangle 53"/>
          <p:cNvSpPr>
            <a:spLocks noChangeArrowheads="1"/>
          </p:cNvSpPr>
          <p:nvPr/>
        </p:nvSpPr>
        <p:spPr bwMode="auto">
          <a:xfrm>
            <a:off x="6880381" y="3994488"/>
            <a:ext cx="1883401" cy="711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8" name="Rectangle 48"/>
          <p:cNvSpPr>
            <a:spLocks noChangeArrowheads="1"/>
          </p:cNvSpPr>
          <p:nvPr/>
        </p:nvSpPr>
        <p:spPr bwMode="auto">
          <a:xfrm>
            <a:off x="8530512" y="3406876"/>
            <a:ext cx="298539" cy="509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119" name="Rectangle 53"/>
          <p:cNvSpPr>
            <a:spLocks noChangeArrowheads="1"/>
          </p:cNvSpPr>
          <p:nvPr/>
        </p:nvSpPr>
        <p:spPr bwMode="auto">
          <a:xfrm>
            <a:off x="7456119" y="4175266"/>
            <a:ext cx="1555924" cy="756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/>
            </a:pPr>
            <a:endParaRPr lang="en-US" sz="750" kern="1200">
              <a:ea typeface="ＭＳ Ｐゴシック" pitchFamily="28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4305" y="4758613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106k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846555" y="4760947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85k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177789" y="4763282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86k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42542" y="4758622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86k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721296" y="4760953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86k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028035" y="4763288"/>
            <a:ext cx="32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86k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327783" y="4758621"/>
            <a:ext cx="32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176k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638026" y="4760952"/>
            <a:ext cx="32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baseline="-25000" dirty="0">
                <a:latin typeface="Arial" charset="0"/>
                <a:ea typeface="ＭＳ Ｐゴシック" pitchFamily="28" charset="-128"/>
                <a:cs typeface="+mn-cs"/>
              </a:rPr>
              <a:t> 176k</a:t>
            </a:r>
            <a:endParaRPr lang="en-US" sz="9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2431" y="4370045"/>
            <a:ext cx="44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baseline="-25000" dirty="0">
                <a:latin typeface="Arial" charset="0"/>
                <a:ea typeface="ＭＳ Ｐゴシック" pitchFamily="28" charset="-128"/>
                <a:cs typeface="+mn-cs"/>
              </a:rPr>
              <a:t>M1</a:t>
            </a:r>
            <a:endParaRPr lang="en-US" sz="12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672089" y="4368883"/>
            <a:ext cx="44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baseline="-25000" dirty="0">
                <a:latin typeface="Arial" charset="0"/>
                <a:ea typeface="ＭＳ Ｐゴシック" pitchFamily="28" charset="-128"/>
                <a:cs typeface="+mn-cs"/>
              </a:rPr>
              <a:t>M2a</a:t>
            </a:r>
            <a:endParaRPr lang="en-US" sz="12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213263" y="4364216"/>
            <a:ext cx="44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baseline="-25000" dirty="0">
                <a:latin typeface="Arial" charset="0"/>
                <a:ea typeface="ＭＳ Ｐゴシック" pitchFamily="28" charset="-128"/>
                <a:cs typeface="+mn-cs"/>
              </a:rPr>
              <a:t>M2b</a:t>
            </a:r>
            <a:endParaRPr lang="en-US" sz="12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537500" y="4356056"/>
            <a:ext cx="44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baseline="-25000" dirty="0">
                <a:latin typeface="Arial" charset="0"/>
                <a:ea typeface="ＭＳ Ｐゴシック" pitchFamily="28" charset="-128"/>
                <a:cs typeface="+mn-cs"/>
              </a:rPr>
              <a:t>M3a</a:t>
            </a:r>
            <a:endParaRPr lang="en-US" sz="12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858238" y="4365388"/>
            <a:ext cx="44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baseline="-25000" dirty="0">
                <a:latin typeface="Arial" charset="0"/>
                <a:ea typeface="ＭＳ Ｐゴシック" pitchFamily="28" charset="-128"/>
                <a:cs typeface="+mn-cs"/>
              </a:rPr>
              <a:t>M3b</a:t>
            </a:r>
            <a:endParaRPr lang="en-US" sz="1200" kern="1200" baseline="-25000" dirty="0">
              <a:latin typeface="Arial" charset="0"/>
              <a:ea typeface="ＭＳ Ｐゴシック" pitchFamily="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6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1065</Words>
  <Application>Microsoft Office PowerPoint</Application>
  <PresentationFormat>On-screen Show (16:9)</PresentationFormat>
  <Paragraphs>269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Arial Narrow</vt:lpstr>
      <vt:lpstr>Calibri</vt:lpstr>
      <vt:lpstr>Times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to Fly Anima Anandkumar (animakumar@gmail.com), Joel Burdick (jburdick@caltech.edu, 626-395-4139), Soon-Jo Chung (sjchung@caltech.edu), Yisong Yue (yyue@caltech.edu), </vt:lpstr>
      <vt:lpstr>PowerPoint Presentation</vt:lpstr>
      <vt:lpstr>Final event</vt:lpstr>
      <vt:lpstr>PowerPoint Presentation</vt:lpstr>
      <vt:lpstr>General Challenges in SubT Environments</vt:lpstr>
      <vt:lpstr>General Challenges in SubT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CoSTAR-bots:  Collaborative SubTerranean Autonomous Resilient Robots to Explore Subterranean Environments</dc:title>
  <dc:creator>Joel W. Burdick</dc:creator>
  <cp:lastModifiedBy>Burdick, Joel W.</cp:lastModifiedBy>
  <cp:revision>28</cp:revision>
  <dcterms:modified xsi:type="dcterms:W3CDTF">2018-10-30T02:09:14Z</dcterms:modified>
</cp:coreProperties>
</file>